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8" r:id="rId5"/>
    <p:sldId id="262" r:id="rId6"/>
  </p:sldIdLst>
  <p:sldSz cx="6858000" cy="9144000" type="letter"/>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2212"/>
    <a:srgbClr val="4F18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434" autoAdjust="0"/>
    <p:restoredTop sz="95668" autoAdjust="0"/>
  </p:normalViewPr>
  <p:slideViewPr>
    <p:cSldViewPr snapToGrid="0" snapToObjects="1">
      <p:cViewPr>
        <p:scale>
          <a:sx n="121" d="100"/>
          <a:sy n="121" d="100"/>
        </p:scale>
        <p:origin x="-1224" y="25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x-none" smtClean="0"/>
              <a:t>Mastertitelformat bearbeiten</a:t>
            </a:r>
            <a:endParaRPr lang="de-DE"/>
          </a:p>
        </p:txBody>
      </p:sp>
      <p:sp>
        <p:nvSpPr>
          <p:cNvPr id="3" name="Unt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Master-Untertitelformat bearbeiten</a:t>
            </a:r>
            <a:endParaRPr lang="de-DE"/>
          </a:p>
        </p:txBody>
      </p:sp>
      <p:sp>
        <p:nvSpPr>
          <p:cNvPr id="4" name="Datumsplatzhalter 3"/>
          <p:cNvSpPr>
            <a:spLocks noGrp="1"/>
          </p:cNvSpPr>
          <p:nvPr>
            <p:ph type="dt" sz="half" idx="10"/>
          </p:nvPr>
        </p:nvSpPr>
        <p:spPr/>
        <p:txBody>
          <a:bodyPr/>
          <a:lstStyle/>
          <a:p>
            <a:fld id="{FAD8A2AB-A20B-E44C-8046-86584A9B7E21}" type="datetimeFigureOut">
              <a:rPr lang="de-DE" smtClean="0"/>
              <a:t>22/01/17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334470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x-none" smtClean="0"/>
              <a:t>Mastertextformat bearbeiten</a:t>
            </a:r>
          </a:p>
          <a:p>
            <a:pPr lvl="1"/>
            <a:r>
              <a:rPr lang="x-none" smtClean="0"/>
              <a:t>Zweite Ebene</a:t>
            </a:r>
          </a:p>
          <a:p>
            <a:pPr lvl="2"/>
            <a:r>
              <a:rPr lang="x-none" smtClean="0"/>
              <a:t>Dritte Ebene</a:t>
            </a:r>
          </a:p>
          <a:p>
            <a:pPr lvl="3"/>
            <a:r>
              <a:rPr lang="x-none" smtClean="0"/>
              <a:t>Vierte Ebene</a:t>
            </a:r>
          </a:p>
          <a:p>
            <a:pPr lvl="4"/>
            <a:r>
              <a:rPr lang="x-none" smtClean="0"/>
              <a:t>Fünfte Ebene</a:t>
            </a:r>
            <a:endParaRPr lang="de-DE"/>
          </a:p>
        </p:txBody>
      </p:sp>
      <p:sp>
        <p:nvSpPr>
          <p:cNvPr id="4" name="Datumsplatzhalter 3"/>
          <p:cNvSpPr>
            <a:spLocks noGrp="1"/>
          </p:cNvSpPr>
          <p:nvPr>
            <p:ph type="dt" sz="half" idx="10"/>
          </p:nvPr>
        </p:nvSpPr>
        <p:spPr/>
        <p:txBody>
          <a:bodyPr/>
          <a:lstStyle/>
          <a:p>
            <a:fld id="{FAD8A2AB-A20B-E44C-8046-86584A9B7E21}" type="datetimeFigureOut">
              <a:rPr lang="de-DE" smtClean="0"/>
              <a:t>22/01/17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146381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488951"/>
            <a:ext cx="1157288" cy="10401300"/>
          </a:xfrm>
        </p:spPr>
        <p:txBody>
          <a:bodyPr vert="eaVert"/>
          <a:lstStyle/>
          <a:p>
            <a:r>
              <a:rPr lang="x-none" smtClean="0"/>
              <a:t>Mastertitelformat bearbeiten</a:t>
            </a:r>
            <a:endParaRPr lang="de-DE"/>
          </a:p>
        </p:txBody>
      </p:sp>
      <p:sp>
        <p:nvSpPr>
          <p:cNvPr id="3" name="Vertikaler Textplatzhalter 2"/>
          <p:cNvSpPr>
            <a:spLocks noGrp="1"/>
          </p:cNvSpPr>
          <p:nvPr>
            <p:ph type="body" orient="vert" idx="1"/>
          </p:nvPr>
        </p:nvSpPr>
        <p:spPr>
          <a:xfrm>
            <a:off x="257175" y="488951"/>
            <a:ext cx="3357563" cy="10401300"/>
          </a:xfrm>
        </p:spPr>
        <p:txBody>
          <a:bodyPr vert="eaVert"/>
          <a:lstStyle/>
          <a:p>
            <a:pPr lvl="0"/>
            <a:r>
              <a:rPr lang="x-none" smtClean="0"/>
              <a:t>Mastertextformat bearbeiten</a:t>
            </a:r>
          </a:p>
          <a:p>
            <a:pPr lvl="1"/>
            <a:r>
              <a:rPr lang="x-none" smtClean="0"/>
              <a:t>Zweite Ebene</a:t>
            </a:r>
          </a:p>
          <a:p>
            <a:pPr lvl="2"/>
            <a:r>
              <a:rPr lang="x-none" smtClean="0"/>
              <a:t>Dritte Ebene</a:t>
            </a:r>
          </a:p>
          <a:p>
            <a:pPr lvl="3"/>
            <a:r>
              <a:rPr lang="x-none" smtClean="0"/>
              <a:t>Vierte Ebene</a:t>
            </a:r>
          </a:p>
          <a:p>
            <a:pPr lvl="4"/>
            <a:r>
              <a:rPr lang="x-none" smtClean="0"/>
              <a:t>Fünfte Ebene</a:t>
            </a:r>
            <a:endParaRPr lang="de-DE"/>
          </a:p>
        </p:txBody>
      </p:sp>
      <p:sp>
        <p:nvSpPr>
          <p:cNvPr id="4" name="Datumsplatzhalter 3"/>
          <p:cNvSpPr>
            <a:spLocks noGrp="1"/>
          </p:cNvSpPr>
          <p:nvPr>
            <p:ph type="dt" sz="half" idx="10"/>
          </p:nvPr>
        </p:nvSpPr>
        <p:spPr/>
        <p:txBody>
          <a:bodyPr/>
          <a:lstStyle/>
          <a:p>
            <a:fld id="{FAD8A2AB-A20B-E44C-8046-86584A9B7E21}" type="datetimeFigureOut">
              <a:rPr lang="de-DE" smtClean="0"/>
              <a:t>22/01/17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76958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Mastertitelformat bearbeiten</a:t>
            </a:r>
            <a:endParaRPr lang="de-DE"/>
          </a:p>
        </p:txBody>
      </p:sp>
      <p:sp>
        <p:nvSpPr>
          <p:cNvPr id="3" name="Inhaltsplatzhalter 2"/>
          <p:cNvSpPr>
            <a:spLocks noGrp="1"/>
          </p:cNvSpPr>
          <p:nvPr>
            <p:ph idx="1"/>
          </p:nvPr>
        </p:nvSpPr>
        <p:spPr/>
        <p:txBody>
          <a:bodyPr/>
          <a:lstStyle/>
          <a:p>
            <a:pPr lvl="0"/>
            <a:r>
              <a:rPr lang="x-none" smtClean="0"/>
              <a:t>Mastertextformat bearbeiten</a:t>
            </a:r>
          </a:p>
          <a:p>
            <a:pPr lvl="1"/>
            <a:r>
              <a:rPr lang="x-none" smtClean="0"/>
              <a:t>Zweite Ebene</a:t>
            </a:r>
          </a:p>
          <a:p>
            <a:pPr lvl="2"/>
            <a:r>
              <a:rPr lang="x-none" smtClean="0"/>
              <a:t>Dritte Ebene</a:t>
            </a:r>
          </a:p>
          <a:p>
            <a:pPr lvl="3"/>
            <a:r>
              <a:rPr lang="x-none" smtClean="0"/>
              <a:t>Vierte Ebene</a:t>
            </a:r>
          </a:p>
          <a:p>
            <a:pPr lvl="4"/>
            <a:r>
              <a:rPr lang="x-none" smtClean="0"/>
              <a:t>Fünfte Ebene</a:t>
            </a:r>
            <a:endParaRPr lang="de-DE"/>
          </a:p>
        </p:txBody>
      </p:sp>
      <p:sp>
        <p:nvSpPr>
          <p:cNvPr id="4" name="Datumsplatzhalter 3"/>
          <p:cNvSpPr>
            <a:spLocks noGrp="1"/>
          </p:cNvSpPr>
          <p:nvPr>
            <p:ph type="dt" sz="half" idx="10"/>
          </p:nvPr>
        </p:nvSpPr>
        <p:spPr/>
        <p:txBody>
          <a:bodyPr/>
          <a:lstStyle/>
          <a:p>
            <a:fld id="{FAD8A2AB-A20B-E44C-8046-86584A9B7E21}" type="datetimeFigureOut">
              <a:rPr lang="de-DE" smtClean="0"/>
              <a:t>22/01/17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372637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x-none" smtClean="0"/>
              <a:t>Mastertitelformat bearbeiten</a:t>
            </a:r>
            <a:endParaRPr lang="de-DE"/>
          </a:p>
        </p:txBody>
      </p:sp>
      <p:sp>
        <p:nvSpPr>
          <p:cNvPr id="3" name="Textplatzhalt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Mastertextformat bearbeiten</a:t>
            </a:r>
          </a:p>
        </p:txBody>
      </p:sp>
      <p:sp>
        <p:nvSpPr>
          <p:cNvPr id="4" name="Datumsplatzhalter 3"/>
          <p:cNvSpPr>
            <a:spLocks noGrp="1"/>
          </p:cNvSpPr>
          <p:nvPr>
            <p:ph type="dt" sz="half" idx="10"/>
          </p:nvPr>
        </p:nvSpPr>
        <p:spPr/>
        <p:txBody>
          <a:bodyPr/>
          <a:lstStyle/>
          <a:p>
            <a:fld id="{FAD8A2AB-A20B-E44C-8046-86584A9B7E21}" type="datetimeFigureOut">
              <a:rPr lang="de-DE" smtClean="0"/>
              <a:t>22/01/17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131100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Mastertitelformat bearbeiten</a:t>
            </a:r>
            <a:endParaRPr lang="de-DE"/>
          </a:p>
        </p:txBody>
      </p:sp>
      <p:sp>
        <p:nvSpPr>
          <p:cNvPr id="3" name="Inhaltsplatzhalt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Mastertextformat bearbeiten</a:t>
            </a:r>
          </a:p>
          <a:p>
            <a:pPr lvl="1"/>
            <a:r>
              <a:rPr lang="x-none" smtClean="0"/>
              <a:t>Zweite Ebene</a:t>
            </a:r>
          </a:p>
          <a:p>
            <a:pPr lvl="2"/>
            <a:r>
              <a:rPr lang="x-none" smtClean="0"/>
              <a:t>Dritte Ebene</a:t>
            </a:r>
          </a:p>
          <a:p>
            <a:pPr lvl="3"/>
            <a:r>
              <a:rPr lang="x-none" smtClean="0"/>
              <a:t>Vierte Ebene</a:t>
            </a:r>
          </a:p>
          <a:p>
            <a:pPr lvl="4"/>
            <a:r>
              <a:rPr lang="x-none" smtClean="0"/>
              <a:t>Fünfte Ebene</a:t>
            </a:r>
            <a:endParaRPr lang="de-DE"/>
          </a:p>
        </p:txBody>
      </p:sp>
      <p:sp>
        <p:nvSpPr>
          <p:cNvPr id="4" name="Inhaltsplatzhalt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Mastertextformat bearbeiten</a:t>
            </a:r>
          </a:p>
          <a:p>
            <a:pPr lvl="1"/>
            <a:r>
              <a:rPr lang="x-none" smtClean="0"/>
              <a:t>Zweite Ebene</a:t>
            </a:r>
          </a:p>
          <a:p>
            <a:pPr lvl="2"/>
            <a:r>
              <a:rPr lang="x-none" smtClean="0"/>
              <a:t>Dritte Ebene</a:t>
            </a:r>
          </a:p>
          <a:p>
            <a:pPr lvl="3"/>
            <a:r>
              <a:rPr lang="x-none" smtClean="0"/>
              <a:t>Vierte Ebene</a:t>
            </a:r>
          </a:p>
          <a:p>
            <a:pPr lvl="4"/>
            <a:r>
              <a:rPr lang="x-none" smtClean="0"/>
              <a:t>Fünfte Ebene</a:t>
            </a:r>
            <a:endParaRPr lang="de-DE"/>
          </a:p>
        </p:txBody>
      </p:sp>
      <p:sp>
        <p:nvSpPr>
          <p:cNvPr id="5" name="Datumsplatzhalter 4"/>
          <p:cNvSpPr>
            <a:spLocks noGrp="1"/>
          </p:cNvSpPr>
          <p:nvPr>
            <p:ph type="dt" sz="half" idx="10"/>
          </p:nvPr>
        </p:nvSpPr>
        <p:spPr/>
        <p:txBody>
          <a:bodyPr/>
          <a:lstStyle/>
          <a:p>
            <a:fld id="{FAD8A2AB-A20B-E44C-8046-86584A9B7E21}" type="datetimeFigureOut">
              <a:rPr lang="de-DE" smtClean="0"/>
              <a:t>22/01/17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257470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66184"/>
            <a:ext cx="6172200" cy="1524000"/>
          </a:xfrm>
        </p:spPr>
        <p:txBody>
          <a:bodyPr/>
          <a:lstStyle>
            <a:lvl1pPr>
              <a:defRPr/>
            </a:lvl1pPr>
          </a:lstStyle>
          <a:p>
            <a:r>
              <a:rPr lang="x-none" smtClean="0"/>
              <a:t>Mastertitelformat bearbeiten</a:t>
            </a:r>
            <a:endParaRPr lang="de-DE"/>
          </a:p>
        </p:txBody>
      </p:sp>
      <p:sp>
        <p:nvSpPr>
          <p:cNvPr id="3" name="Textplatzhalt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Mastertextformat bearbeiten</a:t>
            </a:r>
          </a:p>
        </p:txBody>
      </p:sp>
      <p:sp>
        <p:nvSpPr>
          <p:cNvPr id="4" name="Inhaltsplatzhalt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Mastertextformat bearbeiten</a:t>
            </a:r>
          </a:p>
          <a:p>
            <a:pPr lvl="1"/>
            <a:r>
              <a:rPr lang="x-none" smtClean="0"/>
              <a:t>Zweite Ebene</a:t>
            </a:r>
          </a:p>
          <a:p>
            <a:pPr lvl="2"/>
            <a:r>
              <a:rPr lang="x-none" smtClean="0"/>
              <a:t>Dritte Ebene</a:t>
            </a:r>
          </a:p>
          <a:p>
            <a:pPr lvl="3"/>
            <a:r>
              <a:rPr lang="x-none" smtClean="0"/>
              <a:t>Vierte Ebene</a:t>
            </a:r>
          </a:p>
          <a:p>
            <a:pPr lvl="4"/>
            <a:r>
              <a:rPr lang="x-none" smtClean="0"/>
              <a:t>Fünfte Ebene</a:t>
            </a:r>
            <a:endParaRPr lang="de-DE"/>
          </a:p>
        </p:txBody>
      </p:sp>
      <p:sp>
        <p:nvSpPr>
          <p:cNvPr id="5" name="Textplatzhalt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Mastertextformat bearbeiten</a:t>
            </a:r>
          </a:p>
        </p:txBody>
      </p:sp>
      <p:sp>
        <p:nvSpPr>
          <p:cNvPr id="6" name="Inhaltsplatzhalt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Mastertextformat bearbeiten</a:t>
            </a:r>
          </a:p>
          <a:p>
            <a:pPr lvl="1"/>
            <a:r>
              <a:rPr lang="x-none" smtClean="0"/>
              <a:t>Zweite Ebene</a:t>
            </a:r>
          </a:p>
          <a:p>
            <a:pPr lvl="2"/>
            <a:r>
              <a:rPr lang="x-none" smtClean="0"/>
              <a:t>Dritte Ebene</a:t>
            </a:r>
          </a:p>
          <a:p>
            <a:pPr lvl="3"/>
            <a:r>
              <a:rPr lang="x-none" smtClean="0"/>
              <a:t>Vierte Ebene</a:t>
            </a:r>
          </a:p>
          <a:p>
            <a:pPr lvl="4"/>
            <a:r>
              <a:rPr lang="x-none" smtClean="0"/>
              <a:t>Fünfte Ebene</a:t>
            </a:r>
            <a:endParaRPr lang="de-DE"/>
          </a:p>
        </p:txBody>
      </p:sp>
      <p:sp>
        <p:nvSpPr>
          <p:cNvPr id="7" name="Datumsplatzhalter 6"/>
          <p:cNvSpPr>
            <a:spLocks noGrp="1"/>
          </p:cNvSpPr>
          <p:nvPr>
            <p:ph type="dt" sz="half" idx="10"/>
          </p:nvPr>
        </p:nvSpPr>
        <p:spPr/>
        <p:txBody>
          <a:bodyPr/>
          <a:lstStyle/>
          <a:p>
            <a:fld id="{FAD8A2AB-A20B-E44C-8046-86584A9B7E21}" type="datetimeFigureOut">
              <a:rPr lang="de-DE" smtClean="0"/>
              <a:t>22/01/17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2606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Mastertitelformat bearbeiten</a:t>
            </a:r>
            <a:endParaRPr lang="de-DE"/>
          </a:p>
        </p:txBody>
      </p:sp>
      <p:sp>
        <p:nvSpPr>
          <p:cNvPr id="3" name="Datumsplatzhalter 2"/>
          <p:cNvSpPr>
            <a:spLocks noGrp="1"/>
          </p:cNvSpPr>
          <p:nvPr>
            <p:ph type="dt" sz="half" idx="10"/>
          </p:nvPr>
        </p:nvSpPr>
        <p:spPr/>
        <p:txBody>
          <a:bodyPr/>
          <a:lstStyle/>
          <a:p>
            <a:fld id="{FAD8A2AB-A20B-E44C-8046-86584A9B7E21}" type="datetimeFigureOut">
              <a:rPr lang="de-DE" smtClean="0"/>
              <a:t>22/01/17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100081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AD8A2AB-A20B-E44C-8046-86584A9B7E21}" type="datetimeFigureOut">
              <a:rPr lang="de-DE" smtClean="0"/>
              <a:t>22/01/17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88937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x-none" smtClean="0"/>
              <a:t>Mastertitelformat bearbeiten</a:t>
            </a:r>
            <a:endParaRPr lang="de-DE"/>
          </a:p>
        </p:txBody>
      </p:sp>
      <p:sp>
        <p:nvSpPr>
          <p:cNvPr id="3" name="Inhaltsplatzhalt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Mastertextformat bearbeiten</a:t>
            </a:r>
          </a:p>
          <a:p>
            <a:pPr lvl="1"/>
            <a:r>
              <a:rPr lang="x-none" smtClean="0"/>
              <a:t>Zweite Ebene</a:t>
            </a:r>
          </a:p>
          <a:p>
            <a:pPr lvl="2"/>
            <a:r>
              <a:rPr lang="x-none" smtClean="0"/>
              <a:t>Dritte Ebene</a:t>
            </a:r>
          </a:p>
          <a:p>
            <a:pPr lvl="3"/>
            <a:r>
              <a:rPr lang="x-none" smtClean="0"/>
              <a:t>Vierte Ebene</a:t>
            </a:r>
          </a:p>
          <a:p>
            <a:pPr lvl="4"/>
            <a:r>
              <a:rPr lang="x-none" smtClean="0"/>
              <a:t>Fünfte Ebene</a:t>
            </a:r>
            <a:endParaRPr lang="de-DE"/>
          </a:p>
        </p:txBody>
      </p:sp>
      <p:sp>
        <p:nvSpPr>
          <p:cNvPr id="4" name="Textplatzhalt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Mastertextformat bearbeiten</a:t>
            </a:r>
          </a:p>
        </p:txBody>
      </p:sp>
      <p:sp>
        <p:nvSpPr>
          <p:cNvPr id="5" name="Datumsplatzhalter 4"/>
          <p:cNvSpPr>
            <a:spLocks noGrp="1"/>
          </p:cNvSpPr>
          <p:nvPr>
            <p:ph type="dt" sz="half" idx="10"/>
          </p:nvPr>
        </p:nvSpPr>
        <p:spPr/>
        <p:txBody>
          <a:bodyPr/>
          <a:lstStyle/>
          <a:p>
            <a:fld id="{FAD8A2AB-A20B-E44C-8046-86584A9B7E21}" type="datetimeFigureOut">
              <a:rPr lang="de-DE" smtClean="0"/>
              <a:t>22/01/17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267391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x-none" smtClean="0"/>
              <a:t>Mastertitelformat bearbeiten</a:t>
            </a:r>
            <a:endParaRPr lang="de-DE"/>
          </a:p>
        </p:txBody>
      </p:sp>
      <p:sp>
        <p:nvSpPr>
          <p:cNvPr id="3" name="Bildplatzhalt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Mastertextformat bearbeiten</a:t>
            </a:r>
          </a:p>
        </p:txBody>
      </p:sp>
      <p:sp>
        <p:nvSpPr>
          <p:cNvPr id="5" name="Datumsplatzhalter 4"/>
          <p:cNvSpPr>
            <a:spLocks noGrp="1"/>
          </p:cNvSpPr>
          <p:nvPr>
            <p:ph type="dt" sz="half" idx="10"/>
          </p:nvPr>
        </p:nvSpPr>
        <p:spPr/>
        <p:txBody>
          <a:bodyPr/>
          <a:lstStyle/>
          <a:p>
            <a:fld id="{FAD8A2AB-A20B-E44C-8046-86584A9B7E21}" type="datetimeFigureOut">
              <a:rPr lang="de-DE" smtClean="0"/>
              <a:t>22/01/17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B73578D-E8A7-0341-AB76-9A7BBB245002}" type="slidenum">
              <a:rPr lang="de-DE" smtClean="0"/>
              <a:t>‹Nr.›</a:t>
            </a:fld>
            <a:endParaRPr lang="de-DE"/>
          </a:p>
        </p:txBody>
      </p:sp>
    </p:spTree>
    <p:extLst>
      <p:ext uri="{BB962C8B-B14F-4D97-AF65-F5344CB8AC3E}">
        <p14:creationId xmlns:p14="http://schemas.microsoft.com/office/powerpoint/2010/main" val="34350171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x-none" smtClean="0"/>
              <a:t>Mastertitelformat bearbeiten</a:t>
            </a:r>
            <a:endParaRPr lang="de-DE"/>
          </a:p>
        </p:txBody>
      </p:sp>
      <p:sp>
        <p:nvSpPr>
          <p:cNvPr id="3" name="Textplatzhalt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x-none" smtClean="0"/>
              <a:t>Mastertextformat bearbeiten</a:t>
            </a:r>
          </a:p>
          <a:p>
            <a:pPr lvl="1"/>
            <a:r>
              <a:rPr lang="x-none" smtClean="0"/>
              <a:t>Zweite Ebene</a:t>
            </a:r>
          </a:p>
          <a:p>
            <a:pPr lvl="2"/>
            <a:r>
              <a:rPr lang="x-none" smtClean="0"/>
              <a:t>Dritte Ebene</a:t>
            </a:r>
          </a:p>
          <a:p>
            <a:pPr lvl="3"/>
            <a:r>
              <a:rPr lang="x-none" smtClean="0"/>
              <a:t>Vierte Ebene</a:t>
            </a:r>
          </a:p>
          <a:p>
            <a:pPr lvl="4"/>
            <a:r>
              <a:rPr lang="x-none" smtClean="0"/>
              <a:t>Fünfte Ebene</a:t>
            </a:r>
            <a:endParaRPr lang="de-DE"/>
          </a:p>
        </p:txBody>
      </p:sp>
      <p:sp>
        <p:nvSpPr>
          <p:cNvPr id="4" name="Datumsplatzhalt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AD8A2AB-A20B-E44C-8046-86584A9B7E21}" type="datetimeFigureOut">
              <a:rPr lang="de-DE" smtClean="0"/>
              <a:t>22/01/17</a:t>
            </a:fld>
            <a:endParaRPr lang="de-DE"/>
          </a:p>
        </p:txBody>
      </p:sp>
      <p:sp>
        <p:nvSpPr>
          <p:cNvPr id="5" name="Fußzeilenplatzhalt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B73578D-E8A7-0341-AB76-9A7BBB245002}" type="slidenum">
              <a:rPr lang="de-DE" smtClean="0"/>
              <a:t>‹Nr.›</a:t>
            </a:fld>
            <a:endParaRPr lang="de-DE"/>
          </a:p>
        </p:txBody>
      </p:sp>
    </p:spTree>
    <p:extLst>
      <p:ext uri="{BB962C8B-B14F-4D97-AF65-F5344CB8AC3E}">
        <p14:creationId xmlns:p14="http://schemas.microsoft.com/office/powerpoint/2010/main" val="197864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10"/>
          <p:cNvPicPr>
            <a:picLocks noChangeAspect="1"/>
          </p:cNvPicPr>
          <p:nvPr/>
        </p:nvPicPr>
        <p:blipFill rotWithShape="1">
          <a:blip r:embed="rId2">
            <a:alphaModFix amt="83000"/>
          </a:blip>
          <a:srcRect l="8749" r="29468"/>
          <a:stretch/>
        </p:blipFill>
        <p:spPr>
          <a:xfrm>
            <a:off x="-1" y="341263"/>
            <a:ext cx="3781779" cy="3403022"/>
          </a:xfrm>
          <a:prstGeom prst="rect">
            <a:avLst/>
          </a:prstGeom>
        </p:spPr>
      </p:pic>
      <p:sp>
        <p:nvSpPr>
          <p:cNvPr id="5" name="Titel 1"/>
          <p:cNvSpPr>
            <a:spLocks noGrp="1"/>
          </p:cNvSpPr>
          <p:nvPr>
            <p:ph type="ctrTitle"/>
          </p:nvPr>
        </p:nvSpPr>
        <p:spPr>
          <a:xfrm>
            <a:off x="-2" y="338913"/>
            <a:ext cx="3781779" cy="3417133"/>
          </a:xfrm>
          <a:solidFill>
            <a:schemeClr val="tx1">
              <a:lumMod val="75000"/>
              <a:lumOff val="25000"/>
              <a:alpha val="90000"/>
            </a:schemeClr>
          </a:solidFill>
        </p:spPr>
        <p:txBody>
          <a:bodyPr lIns="540000">
            <a:normAutofit/>
          </a:bodyPr>
          <a:lstStyle/>
          <a:p>
            <a:pPr algn="l"/>
            <a:r>
              <a:rPr lang="en-US" sz="2400" dirty="0" smtClean="0">
                <a:solidFill>
                  <a:srgbClr val="FFFFFF"/>
                </a:solidFill>
                <a:latin typeface="Helvetica Neue"/>
                <a:cs typeface="Helvetica Neue"/>
              </a:rPr>
              <a:t>“In the Belly of the Monster”:</a:t>
            </a:r>
            <a:r>
              <a:rPr lang="en-US" sz="1800" dirty="0" smtClean="0">
                <a:solidFill>
                  <a:srgbClr val="FFFFFF"/>
                </a:solidFill>
                <a:latin typeface="Helvetica Neue"/>
                <a:cs typeface="Helvetica Neue"/>
              </a:rPr>
              <a:t/>
            </a:r>
            <a:br>
              <a:rPr lang="en-US" sz="1800" dirty="0" smtClean="0">
                <a:solidFill>
                  <a:srgbClr val="FFFFFF"/>
                </a:solidFill>
                <a:latin typeface="Helvetica Neue"/>
                <a:cs typeface="Helvetica Neue"/>
              </a:rPr>
            </a:br>
            <a:r>
              <a:rPr lang="en-US" sz="500" dirty="0" smtClean="0">
                <a:solidFill>
                  <a:srgbClr val="FFFFFF"/>
                </a:solidFill>
                <a:latin typeface="Helvetica Neue"/>
                <a:cs typeface="Helvetica Neue"/>
              </a:rPr>
              <a:t/>
            </a:r>
            <a:br>
              <a:rPr lang="en-US" sz="500" dirty="0" smtClean="0">
                <a:solidFill>
                  <a:srgbClr val="FFFFFF"/>
                </a:solidFill>
                <a:latin typeface="Helvetica Neue"/>
                <a:cs typeface="Helvetica Neue"/>
              </a:rPr>
            </a:br>
            <a:r>
              <a:rPr lang="en-US" sz="1600" dirty="0" smtClean="0">
                <a:solidFill>
                  <a:srgbClr val="FFFFFF"/>
                </a:solidFill>
                <a:latin typeface="Helvetica Neue"/>
                <a:cs typeface="Helvetica Neue"/>
              </a:rPr>
              <a:t>Feminist Perspectives on Science and Technology</a:t>
            </a:r>
            <a:endParaRPr lang="en-US" sz="1600" dirty="0">
              <a:solidFill>
                <a:srgbClr val="FFFFFF"/>
              </a:solidFill>
              <a:latin typeface="Helvetica Neue"/>
              <a:cs typeface="Helvetica Neue"/>
            </a:endParaRPr>
          </a:p>
        </p:txBody>
      </p:sp>
      <p:sp>
        <p:nvSpPr>
          <p:cNvPr id="18" name="Textfeld 17"/>
          <p:cNvSpPr txBox="1"/>
          <p:nvPr/>
        </p:nvSpPr>
        <p:spPr>
          <a:xfrm>
            <a:off x="381001" y="3778908"/>
            <a:ext cx="3146778" cy="338554"/>
          </a:xfrm>
          <a:prstGeom prst="rect">
            <a:avLst/>
          </a:prstGeom>
          <a:noFill/>
        </p:spPr>
        <p:txBody>
          <a:bodyPr wrap="square" rtlCol="0">
            <a:spAutoFit/>
          </a:bodyPr>
          <a:lstStyle/>
          <a:p>
            <a:r>
              <a:rPr lang="en-US" sz="1600" b="1" dirty="0" smtClean="0">
                <a:latin typeface="Helvetica Neue Thin"/>
                <a:cs typeface="Helvetica Neue Thin"/>
              </a:rPr>
              <a:t>course description</a:t>
            </a:r>
          </a:p>
        </p:txBody>
      </p:sp>
      <p:sp>
        <p:nvSpPr>
          <p:cNvPr id="19" name="Textfeld 18"/>
          <p:cNvSpPr txBox="1"/>
          <p:nvPr/>
        </p:nvSpPr>
        <p:spPr>
          <a:xfrm>
            <a:off x="395113" y="4136333"/>
            <a:ext cx="3273777" cy="4832093"/>
          </a:xfrm>
          <a:prstGeom prst="rect">
            <a:avLst/>
          </a:prstGeom>
          <a:noFill/>
        </p:spPr>
        <p:txBody>
          <a:bodyPr wrap="square" rtlCol="0">
            <a:spAutoFit/>
          </a:bodyPr>
          <a:lstStyle/>
          <a:p>
            <a:pPr algn="just"/>
            <a:r>
              <a:rPr lang="en-US" sz="1100" dirty="0">
                <a:latin typeface="Helvetica Neue"/>
                <a:cs typeface="Helvetica Neue"/>
              </a:rPr>
              <a:t>Feminist and queer inquires into the nature of scientific knowledge production have </a:t>
            </a:r>
            <a:r>
              <a:rPr lang="en-US" sz="1100" dirty="0" smtClean="0">
                <a:latin typeface="Helvetica Neue"/>
                <a:cs typeface="Helvetica Neue"/>
              </a:rPr>
              <a:t>demon-</a:t>
            </a:r>
            <a:r>
              <a:rPr lang="en-US" sz="1100" dirty="0" err="1" smtClean="0">
                <a:latin typeface="Helvetica Neue"/>
                <a:cs typeface="Helvetica Neue"/>
              </a:rPr>
              <a:t>strated</a:t>
            </a:r>
            <a:r>
              <a:rPr lang="en-US" sz="1100" dirty="0" smtClean="0">
                <a:latin typeface="Helvetica Neue"/>
                <a:cs typeface="Helvetica Neue"/>
              </a:rPr>
              <a:t> </a:t>
            </a:r>
            <a:r>
              <a:rPr lang="en-US" sz="1100" dirty="0">
                <a:latin typeface="Helvetica Neue"/>
                <a:cs typeface="Helvetica Neue"/>
              </a:rPr>
              <a:t>that science is a powerful source of images and imaginations about our world. </a:t>
            </a:r>
            <a:r>
              <a:rPr lang="en-US" sz="1100" dirty="0" smtClean="0">
                <a:latin typeface="Helvetica Neue"/>
                <a:cs typeface="Helvetica Neue"/>
              </a:rPr>
              <a:t>In doing so, a </a:t>
            </a:r>
            <a:r>
              <a:rPr lang="en-US" sz="1100" dirty="0" err="1">
                <a:latin typeface="Helvetica Neue"/>
                <a:cs typeface="Helvetica Neue"/>
              </a:rPr>
              <a:t>hegemonial</a:t>
            </a:r>
            <a:r>
              <a:rPr lang="en-US" sz="1100" dirty="0">
                <a:latin typeface="Helvetica Neue"/>
                <a:cs typeface="Helvetica Neue"/>
              </a:rPr>
              <a:t> form of scientific knowledge production has been identified as </a:t>
            </a:r>
            <a:r>
              <a:rPr lang="en-US" sz="1100" dirty="0" smtClean="0">
                <a:latin typeface="Helvetica Neue"/>
                <a:cs typeface="Helvetica Neue"/>
              </a:rPr>
              <a:t>the “god trick” (</a:t>
            </a:r>
            <a:r>
              <a:rPr lang="en-US" sz="1100" dirty="0">
                <a:latin typeface="Helvetica Neue"/>
                <a:cs typeface="Helvetica Neue"/>
              </a:rPr>
              <a:t>Haraway</a:t>
            </a:r>
            <a:r>
              <a:rPr lang="en-US" sz="1100" dirty="0" smtClean="0">
                <a:latin typeface="Helvetica Neue"/>
                <a:cs typeface="Helvetica Neue"/>
              </a:rPr>
              <a:t>) of </a:t>
            </a:r>
            <a:r>
              <a:rPr lang="en-US" sz="1100" dirty="0">
                <a:latin typeface="Helvetica Neue"/>
                <a:cs typeface="Helvetica Neue"/>
              </a:rPr>
              <a:t>seeing everything from </a:t>
            </a:r>
            <a:r>
              <a:rPr lang="en-US" sz="1100" dirty="0" smtClean="0">
                <a:latin typeface="Helvetica Neue"/>
                <a:cs typeface="Helvetica Neue"/>
              </a:rPr>
              <a:t>nowhere. </a:t>
            </a:r>
            <a:r>
              <a:rPr lang="en-US" sz="1100" dirty="0">
                <a:latin typeface="Helvetica Neue"/>
                <a:cs typeface="Helvetica Neue"/>
              </a:rPr>
              <a:t>In a similar way, technology has been theorized as “masculine culture” (</a:t>
            </a:r>
            <a:r>
              <a:rPr lang="en-US" sz="1100" dirty="0" err="1">
                <a:latin typeface="Helvetica Neue"/>
                <a:cs typeface="Helvetica Neue"/>
              </a:rPr>
              <a:t>Wajcman</a:t>
            </a:r>
            <a:r>
              <a:rPr lang="en-US" sz="1100" dirty="0">
                <a:latin typeface="Helvetica Neue"/>
                <a:cs typeface="Helvetica Neue"/>
              </a:rPr>
              <a:t>) and therefore as always political. “We're inside of what we make, and it's inside of us. We're living in a world of connections — and it matters which ones get made and unmade”, Donna Haraway reminds us.</a:t>
            </a:r>
          </a:p>
          <a:p>
            <a:pPr algn="just"/>
            <a:r>
              <a:rPr lang="en-US" sz="1100" dirty="0" smtClean="0">
                <a:latin typeface="Helvetica Neue"/>
                <a:cs typeface="Helvetica Neue"/>
              </a:rPr>
              <a:t>   In this course, we will investigate the complex relationships between science, technology, and gender in historical and contemporary contexts. We will discuss key concepts and theoretical approaches of feminist science and technology studies by examining how feminist scholars have problematized the ways in which difference according to sex, gender, race, dis/ability, and species is embedded into and at the same time also produced by science and technology. Moreover, we will engage with current feminist and queer approaches and ask how they provide different ways of understanding science and technology.</a:t>
            </a:r>
          </a:p>
        </p:txBody>
      </p:sp>
      <p:sp>
        <p:nvSpPr>
          <p:cNvPr id="21" name="Textfeld 20"/>
          <p:cNvSpPr txBox="1"/>
          <p:nvPr/>
        </p:nvSpPr>
        <p:spPr>
          <a:xfrm>
            <a:off x="3739445" y="5303725"/>
            <a:ext cx="2765776" cy="3647152"/>
          </a:xfrm>
          <a:prstGeom prst="rect">
            <a:avLst/>
          </a:prstGeom>
          <a:noFill/>
        </p:spPr>
        <p:txBody>
          <a:bodyPr wrap="square" lIns="72000" rIns="72000" rtlCol="0">
            <a:spAutoFit/>
          </a:bodyPr>
          <a:lstStyle/>
          <a:p>
            <a:pPr algn="just"/>
            <a:r>
              <a:rPr lang="en-US" sz="1100" dirty="0" smtClean="0">
                <a:latin typeface="Helvetica Neue"/>
                <a:cs typeface="Helvetica Neue"/>
              </a:rPr>
              <a:t> </a:t>
            </a:r>
            <a:r>
              <a:rPr lang="en-US" sz="1100" dirty="0" smtClean="0">
                <a:latin typeface="Helvetica Neue"/>
                <a:cs typeface="Helvetica Neue"/>
              </a:rPr>
              <a:t> </a:t>
            </a:r>
            <a:r>
              <a:rPr lang="en-US" sz="500" dirty="0" smtClean="0">
                <a:latin typeface="Helvetica Neue"/>
                <a:cs typeface="Helvetica Neue"/>
              </a:rPr>
              <a:t> </a:t>
            </a:r>
            <a:r>
              <a:rPr lang="en-US" sz="1100" dirty="0" smtClean="0">
                <a:latin typeface="Helvetica Neue"/>
                <a:cs typeface="Helvetica Neue"/>
              </a:rPr>
              <a:t>Is </a:t>
            </a:r>
            <a:r>
              <a:rPr lang="en-US" sz="1100" dirty="0">
                <a:latin typeface="Helvetica Neue"/>
                <a:cs typeface="Helvetica Neue"/>
              </a:rPr>
              <a:t>science only about objective facts and the discovery of truth? And if not, how can we then talk about facts, truth, and objectivity without running the risk of falling into relativism? </a:t>
            </a:r>
            <a:r>
              <a:rPr lang="en-US" sz="1100" dirty="0" smtClean="0">
                <a:latin typeface="Helvetica Neue"/>
                <a:cs typeface="Helvetica Neue"/>
              </a:rPr>
              <a:t>How </a:t>
            </a:r>
            <a:r>
              <a:rPr lang="en-US" sz="1100" dirty="0">
                <a:latin typeface="Helvetica Neue"/>
                <a:cs typeface="Helvetica Neue"/>
              </a:rPr>
              <a:t>do </a:t>
            </a:r>
            <a:r>
              <a:rPr lang="en-US" sz="1100" dirty="0" smtClean="0">
                <a:latin typeface="Helvetica Neue"/>
                <a:cs typeface="Helvetica Neue"/>
              </a:rPr>
              <a:t>images and imaginations about sex, gender</a:t>
            </a:r>
            <a:r>
              <a:rPr lang="en-US" sz="1100" dirty="0">
                <a:latin typeface="Helvetica Neue"/>
                <a:cs typeface="Helvetica Neue"/>
              </a:rPr>
              <a:t>, race, and dis/ability shape science and technology, and how are they, in turn, </a:t>
            </a:r>
            <a:r>
              <a:rPr lang="en-US" sz="1100" dirty="0" smtClean="0">
                <a:latin typeface="Helvetica Neue"/>
                <a:cs typeface="Helvetica Neue"/>
              </a:rPr>
              <a:t>shaped by </a:t>
            </a:r>
            <a:r>
              <a:rPr lang="en-US" sz="1100" dirty="0">
                <a:latin typeface="Helvetica Neue"/>
                <a:cs typeface="Helvetica Neue"/>
              </a:rPr>
              <a:t>science and technology? H</a:t>
            </a:r>
            <a:r>
              <a:rPr lang="en-US" sz="1100" dirty="0" smtClean="0">
                <a:latin typeface="Helvetica Neue"/>
                <a:cs typeface="Helvetica Neue"/>
              </a:rPr>
              <a:t>ow </a:t>
            </a:r>
            <a:r>
              <a:rPr lang="en-US" sz="1100" dirty="0">
                <a:latin typeface="Helvetica Neue"/>
                <a:cs typeface="Helvetica Neue"/>
              </a:rPr>
              <a:t>are bodies and identities—and with them </a:t>
            </a:r>
            <a:r>
              <a:rPr lang="en-US" sz="1100" dirty="0" smtClean="0">
                <a:latin typeface="Helvetica Neue"/>
                <a:cs typeface="Helvetica Neue"/>
              </a:rPr>
              <a:t>also politics</a:t>
            </a:r>
            <a:r>
              <a:rPr lang="en-US" sz="1100" dirty="0">
                <a:latin typeface="Helvetica Neue"/>
                <a:cs typeface="Helvetica Neue"/>
              </a:rPr>
              <a:t>—enacted through </a:t>
            </a:r>
            <a:r>
              <a:rPr lang="en-US" sz="1100" dirty="0" smtClean="0">
                <a:latin typeface="Helvetica Neue"/>
                <a:cs typeface="Helvetica Neue"/>
              </a:rPr>
              <a:t>techno-scientific practices</a:t>
            </a:r>
            <a:r>
              <a:rPr lang="en-US" sz="1100" dirty="0">
                <a:latin typeface="Helvetica Neue"/>
                <a:cs typeface="Helvetica Neue"/>
              </a:rPr>
              <a:t> </a:t>
            </a:r>
            <a:r>
              <a:rPr lang="en-US" sz="1100" dirty="0" smtClean="0">
                <a:latin typeface="Helvetica Neue"/>
                <a:cs typeface="Helvetica Neue"/>
              </a:rPr>
              <a:t>and technologies?</a:t>
            </a:r>
          </a:p>
          <a:p>
            <a:pPr algn="just"/>
            <a:r>
              <a:rPr lang="en-US" sz="1100" dirty="0" smtClean="0">
                <a:latin typeface="Helvetica Neue"/>
                <a:cs typeface="Helvetica Neue"/>
              </a:rPr>
              <a:t>  Exploring </a:t>
            </a:r>
            <a:r>
              <a:rPr lang="en-US" sz="1100" dirty="0">
                <a:latin typeface="Helvetica Neue"/>
                <a:cs typeface="Helvetica Neue"/>
              </a:rPr>
              <a:t>different approaches on the question of how technologies shape and simultaneously are shaped by social, economic, political, and other factors, and how values and power relations are embedded into technical systems and technologies, we will learn what science and technology have to do with issues of  social justice, equality, and democracy. </a:t>
            </a:r>
            <a:endParaRPr lang="en-US" sz="1100" dirty="0"/>
          </a:p>
        </p:txBody>
      </p:sp>
      <p:sp>
        <p:nvSpPr>
          <p:cNvPr id="22" name="Titel 1"/>
          <p:cNvSpPr txBox="1">
            <a:spLocks/>
          </p:cNvSpPr>
          <p:nvPr/>
        </p:nvSpPr>
        <p:spPr>
          <a:xfrm>
            <a:off x="3781778" y="3894736"/>
            <a:ext cx="2695221" cy="1401969"/>
          </a:xfrm>
          <a:prstGeom prst="rect">
            <a:avLst/>
          </a:prstGeom>
          <a:solidFill>
            <a:srgbClr val="6B2212"/>
          </a:solidFill>
        </p:spPr>
        <p:txBody>
          <a:bodyPr vert="horz" lIns="54000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bg1"/>
                </a:solidFill>
                <a:latin typeface="Helvetica Neue"/>
                <a:cs typeface="Helvetica Neue"/>
              </a:rPr>
              <a:t>905.053</a:t>
            </a:r>
          </a:p>
          <a:p>
            <a:pPr algn="r"/>
            <a:r>
              <a:rPr lang="en-US" sz="1200" dirty="0" smtClean="0">
                <a:solidFill>
                  <a:schemeClr val="bg1"/>
                </a:solidFill>
                <a:latin typeface="Helvetica Neue"/>
                <a:cs typeface="Helvetica Neue"/>
              </a:rPr>
              <a:t>2 SE</a:t>
            </a:r>
          </a:p>
          <a:p>
            <a:pPr algn="r"/>
            <a:r>
              <a:rPr lang="en-US" sz="1200" dirty="0" smtClean="0">
                <a:solidFill>
                  <a:schemeClr val="bg1"/>
                </a:solidFill>
                <a:latin typeface="Helvetica Neue"/>
                <a:cs typeface="Helvetica Neue"/>
              </a:rPr>
              <a:t>WM2</a:t>
            </a:r>
          </a:p>
          <a:p>
            <a:pPr algn="r"/>
            <a:r>
              <a:rPr lang="en-US" sz="1200" dirty="0">
                <a:solidFill>
                  <a:schemeClr val="bg1"/>
                </a:solidFill>
                <a:latin typeface="Helvetica Neue"/>
                <a:cs typeface="Helvetica Neue"/>
              </a:rPr>
              <a:t>5</a:t>
            </a:r>
            <a:r>
              <a:rPr lang="en-US" sz="1200" dirty="0" smtClean="0">
                <a:solidFill>
                  <a:schemeClr val="bg1"/>
                </a:solidFill>
                <a:latin typeface="Helvetica Neue"/>
                <a:cs typeface="Helvetica Neue"/>
              </a:rPr>
              <a:t> ECTS</a:t>
            </a:r>
          </a:p>
          <a:p>
            <a:pPr algn="r"/>
            <a:r>
              <a:rPr lang="en-US" sz="1200" dirty="0">
                <a:solidFill>
                  <a:schemeClr val="bg1"/>
                </a:solidFill>
                <a:latin typeface="Helvetica Neue"/>
                <a:cs typeface="Helvetica Neue"/>
              </a:rPr>
              <a:t>s</a:t>
            </a:r>
            <a:r>
              <a:rPr lang="en-US" sz="1200" dirty="0" smtClean="0">
                <a:solidFill>
                  <a:schemeClr val="bg1"/>
                </a:solidFill>
                <a:latin typeface="Helvetica Neue"/>
                <a:cs typeface="Helvetica Neue"/>
              </a:rPr>
              <a:t>ummer term 2016</a:t>
            </a:r>
          </a:p>
          <a:p>
            <a:pPr algn="r"/>
            <a:endParaRPr lang="en-US" sz="1200" dirty="0">
              <a:solidFill>
                <a:schemeClr val="bg1"/>
              </a:solidFill>
              <a:latin typeface="Helvetica Neue"/>
              <a:cs typeface="Helvetica Neue"/>
            </a:endParaRPr>
          </a:p>
          <a:p>
            <a:pPr algn="r"/>
            <a:r>
              <a:rPr lang="en-US" sz="1200" dirty="0">
                <a:solidFill>
                  <a:schemeClr val="bg1"/>
                </a:solidFill>
                <a:latin typeface="Helvetica Neue"/>
                <a:cs typeface="Helvetica Neue"/>
              </a:rPr>
              <a:t>i</a:t>
            </a:r>
            <a:r>
              <a:rPr lang="en-US" sz="1200" dirty="0" smtClean="0">
                <a:solidFill>
                  <a:schemeClr val="bg1"/>
                </a:solidFill>
                <a:latin typeface="Helvetica Neue"/>
                <a:cs typeface="Helvetica Neue"/>
              </a:rPr>
              <a:t>nstructor: Josef Barla</a:t>
            </a:r>
          </a:p>
          <a:p>
            <a:pPr algn="r"/>
            <a:r>
              <a:rPr lang="en-US" sz="1200" dirty="0" smtClean="0">
                <a:solidFill>
                  <a:schemeClr val="bg1"/>
                </a:solidFill>
                <a:latin typeface="Helvetica Neue"/>
                <a:cs typeface="Helvetica Neue"/>
              </a:rPr>
              <a:t>email: josef.barla@univie.ac.at</a:t>
            </a:r>
            <a:endParaRPr lang="en-US" sz="1200" dirty="0">
              <a:solidFill>
                <a:schemeClr val="bg1"/>
              </a:solidFill>
              <a:latin typeface="Helvetica Neue"/>
              <a:cs typeface="Helvetica Neue"/>
            </a:endParaRPr>
          </a:p>
        </p:txBody>
      </p:sp>
      <p:pic>
        <p:nvPicPr>
          <p:cNvPr id="13" name="Bild 12"/>
          <p:cNvPicPr>
            <a:picLocks noChangeAspect="1"/>
          </p:cNvPicPr>
          <p:nvPr/>
        </p:nvPicPr>
        <p:blipFill rotWithShape="1">
          <a:blip r:embed="rId3"/>
          <a:srcRect l="2690" t="5305" r="2750" b="1431"/>
          <a:stretch/>
        </p:blipFill>
        <p:spPr>
          <a:xfrm>
            <a:off x="3765066" y="338912"/>
            <a:ext cx="2740155" cy="3417133"/>
          </a:xfrm>
          <a:prstGeom prst="rect">
            <a:avLst/>
          </a:prstGeom>
        </p:spPr>
      </p:pic>
    </p:spTree>
    <p:extLst>
      <p:ext uri="{BB962C8B-B14F-4D97-AF65-F5344CB8AC3E}">
        <p14:creationId xmlns:p14="http://schemas.microsoft.com/office/powerpoint/2010/main" val="2314569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451556" y="460957"/>
            <a:ext cx="3146778" cy="338554"/>
          </a:xfrm>
          <a:prstGeom prst="rect">
            <a:avLst/>
          </a:prstGeom>
          <a:noFill/>
        </p:spPr>
        <p:txBody>
          <a:bodyPr wrap="square" rtlCol="0">
            <a:spAutoFit/>
          </a:bodyPr>
          <a:lstStyle/>
          <a:p>
            <a:r>
              <a:rPr lang="en-US" sz="1600" b="1" dirty="0">
                <a:latin typeface="Helvetica Neue Thin"/>
                <a:cs typeface="Helvetica Neue Thin"/>
              </a:rPr>
              <a:t>m</a:t>
            </a:r>
            <a:r>
              <a:rPr lang="en-US" sz="1600" b="1" dirty="0" smtClean="0">
                <a:latin typeface="Helvetica Neue Thin"/>
                <a:cs typeface="Helvetica Neue Thin"/>
              </a:rPr>
              <a:t>ethods and goals</a:t>
            </a:r>
          </a:p>
        </p:txBody>
      </p:sp>
      <p:sp>
        <p:nvSpPr>
          <p:cNvPr id="8" name="Textfeld 7"/>
          <p:cNvSpPr txBox="1"/>
          <p:nvPr/>
        </p:nvSpPr>
        <p:spPr>
          <a:xfrm>
            <a:off x="447301" y="2899023"/>
            <a:ext cx="3286253" cy="338554"/>
          </a:xfrm>
          <a:prstGeom prst="rect">
            <a:avLst/>
          </a:prstGeom>
          <a:noFill/>
        </p:spPr>
        <p:txBody>
          <a:bodyPr wrap="square" rtlCol="0">
            <a:spAutoFit/>
          </a:bodyPr>
          <a:lstStyle/>
          <a:p>
            <a:r>
              <a:rPr lang="en-US" sz="1600" b="1" dirty="0" smtClean="0">
                <a:solidFill>
                  <a:schemeClr val="tx1">
                    <a:lumMod val="85000"/>
                    <a:lumOff val="15000"/>
                  </a:schemeClr>
                </a:solidFill>
                <a:latin typeface="Helvetica Neue Thin"/>
                <a:cs typeface="Helvetica Neue Thin"/>
              </a:rPr>
              <a:t>requirements</a:t>
            </a:r>
            <a:endParaRPr lang="en-US" b="1" dirty="0" smtClean="0">
              <a:solidFill>
                <a:schemeClr val="tx1">
                  <a:lumMod val="85000"/>
                  <a:lumOff val="15000"/>
                </a:schemeClr>
              </a:solidFill>
              <a:latin typeface="Helvetica Neue Thin"/>
              <a:cs typeface="Helvetica Neue Thin"/>
            </a:endParaRPr>
          </a:p>
        </p:txBody>
      </p:sp>
      <p:sp>
        <p:nvSpPr>
          <p:cNvPr id="9" name="Textfeld 8"/>
          <p:cNvSpPr txBox="1"/>
          <p:nvPr/>
        </p:nvSpPr>
        <p:spPr>
          <a:xfrm>
            <a:off x="451555" y="3225786"/>
            <a:ext cx="6164078" cy="1446550"/>
          </a:xfrm>
          <a:prstGeom prst="rect">
            <a:avLst/>
          </a:prstGeom>
          <a:noFill/>
        </p:spPr>
        <p:txBody>
          <a:bodyPr wrap="square" rtlCol="0">
            <a:spAutoFit/>
          </a:bodyPr>
          <a:lstStyle/>
          <a:p>
            <a:pPr algn="just"/>
            <a:r>
              <a:rPr lang="en-US" sz="1100" dirty="0">
                <a:latin typeface="Helvetica Neue"/>
                <a:cs typeface="Helvetica Neue"/>
              </a:rPr>
              <a:t>The classroom </a:t>
            </a:r>
            <a:r>
              <a:rPr lang="en-US" sz="1100" dirty="0" smtClean="0">
                <a:latin typeface="Helvetica Neue"/>
                <a:cs typeface="Helvetica Neue"/>
              </a:rPr>
              <a:t>should function as a </a:t>
            </a:r>
            <a:r>
              <a:rPr lang="en-US" sz="1100" dirty="0">
                <a:latin typeface="Helvetica Neue"/>
                <a:cs typeface="Helvetica Neue"/>
              </a:rPr>
              <a:t>forum for intellectual exchange wherein participants have read the material, critically reflected upon the content, and are willing to engage in </a:t>
            </a:r>
            <a:r>
              <a:rPr lang="en-US" sz="1100" dirty="0" smtClean="0">
                <a:latin typeface="Helvetica Neue"/>
                <a:cs typeface="Helvetica Neue"/>
              </a:rPr>
              <a:t>discussion </a:t>
            </a:r>
            <a:r>
              <a:rPr lang="en-US" sz="1100" dirty="0">
                <a:latin typeface="Helvetica Neue"/>
                <a:cs typeface="Helvetica Neue"/>
              </a:rPr>
              <a:t>with fellow scholars</a:t>
            </a:r>
            <a:r>
              <a:rPr lang="en-US" sz="1100" dirty="0" smtClean="0">
                <a:latin typeface="Helvetica Neue"/>
                <a:cs typeface="Helvetica Neue"/>
              </a:rPr>
              <a:t>. Since we will learn together as a group, each participant is </a:t>
            </a:r>
            <a:r>
              <a:rPr lang="en-US" sz="1100" dirty="0">
                <a:latin typeface="Helvetica Neue"/>
                <a:cs typeface="Helvetica Neue"/>
              </a:rPr>
              <a:t>expected to a) attend the classes and participate in ongoing discussions, b) present the key arguments of a paper (~30 min.) and lead the class discussion on that paper, c) prepare a short (</a:t>
            </a:r>
            <a:r>
              <a:rPr lang="en-US" sz="1100" dirty="0" smtClean="0">
                <a:latin typeface="Helvetica Neue"/>
                <a:cs typeface="Helvetica Neue"/>
              </a:rPr>
              <a:t>3 </a:t>
            </a:r>
            <a:r>
              <a:rPr lang="en-US" sz="1100" dirty="0">
                <a:latin typeface="Helvetica Neue"/>
                <a:cs typeface="Helvetica Neue"/>
              </a:rPr>
              <a:t>pages) critical commentary as well as 2-3 discussion questions on the presented paper, and d) write a </a:t>
            </a:r>
            <a:r>
              <a:rPr lang="en-US" sz="1100" dirty="0" smtClean="0">
                <a:latin typeface="Helvetica Neue"/>
                <a:cs typeface="Helvetica Neue"/>
              </a:rPr>
              <a:t>research paper (15 </a:t>
            </a:r>
            <a:r>
              <a:rPr lang="en-US" sz="1100" dirty="0">
                <a:latin typeface="Helvetica Neue"/>
                <a:cs typeface="Helvetica Neue"/>
              </a:rPr>
              <a:t>pages) </a:t>
            </a:r>
            <a:r>
              <a:rPr lang="en-US" sz="1100" dirty="0" smtClean="0">
                <a:latin typeface="Helvetica Neue"/>
                <a:cs typeface="Helvetica Neue"/>
              </a:rPr>
              <a:t>on a topic of your choice </a:t>
            </a:r>
            <a:r>
              <a:rPr lang="en-US" sz="1100" i="1" dirty="0">
                <a:latin typeface="Helvetica Neue"/>
                <a:cs typeface="Helvetica Neue"/>
              </a:rPr>
              <a:t>OR</a:t>
            </a:r>
            <a:r>
              <a:rPr lang="en-US" sz="1100" dirty="0">
                <a:latin typeface="Helvetica Neue"/>
                <a:cs typeface="Helvetica Neue"/>
              </a:rPr>
              <a:t> three short essays (</a:t>
            </a:r>
            <a:r>
              <a:rPr lang="en-US" sz="1100" dirty="0" smtClean="0">
                <a:latin typeface="Helvetica Neue"/>
                <a:cs typeface="Helvetica Neue"/>
              </a:rPr>
              <a:t>each 5 </a:t>
            </a:r>
            <a:r>
              <a:rPr lang="en-US" sz="1100" dirty="0">
                <a:latin typeface="Helvetica Neue"/>
                <a:cs typeface="Helvetica Neue"/>
              </a:rPr>
              <a:t>pages) </a:t>
            </a:r>
            <a:r>
              <a:rPr lang="en-US" sz="1100" dirty="0" smtClean="0">
                <a:latin typeface="Helvetica Neue"/>
                <a:cs typeface="Helvetica Neue"/>
              </a:rPr>
              <a:t>critically analyzing and discussing selected papers </a:t>
            </a:r>
            <a:r>
              <a:rPr lang="en-US" sz="1100" dirty="0">
                <a:latin typeface="Helvetica Neue"/>
                <a:cs typeface="Helvetica Neue"/>
              </a:rPr>
              <a:t>to be read for the course</a:t>
            </a:r>
            <a:r>
              <a:rPr lang="en-US" sz="1100" dirty="0" smtClean="0">
                <a:latin typeface="Helvetica Neue"/>
                <a:cs typeface="Helvetica Neue"/>
              </a:rPr>
              <a:t>.</a:t>
            </a:r>
            <a:endParaRPr lang="en-US" sz="1100" dirty="0">
              <a:latin typeface="Helvetica Neue"/>
              <a:cs typeface="Helvetica Neue"/>
            </a:endParaRPr>
          </a:p>
        </p:txBody>
      </p:sp>
      <p:sp>
        <p:nvSpPr>
          <p:cNvPr id="10" name="Textfeld 9"/>
          <p:cNvSpPr txBox="1"/>
          <p:nvPr/>
        </p:nvSpPr>
        <p:spPr>
          <a:xfrm>
            <a:off x="456262" y="4740755"/>
            <a:ext cx="3286253" cy="338554"/>
          </a:xfrm>
          <a:prstGeom prst="rect">
            <a:avLst/>
          </a:prstGeom>
          <a:noFill/>
        </p:spPr>
        <p:txBody>
          <a:bodyPr wrap="square" rtlCol="0">
            <a:spAutoFit/>
          </a:bodyPr>
          <a:lstStyle/>
          <a:p>
            <a:r>
              <a:rPr lang="en-US" sz="1600" b="1" dirty="0" smtClean="0">
                <a:solidFill>
                  <a:schemeClr val="tx1">
                    <a:lumMod val="85000"/>
                    <a:lumOff val="15000"/>
                  </a:schemeClr>
                </a:solidFill>
                <a:latin typeface="Helvetica Neue Thin"/>
                <a:cs typeface="Helvetica Neue Thin"/>
              </a:rPr>
              <a:t>grading</a:t>
            </a:r>
          </a:p>
        </p:txBody>
      </p:sp>
      <p:sp>
        <p:nvSpPr>
          <p:cNvPr id="11" name="Textfeld 10"/>
          <p:cNvSpPr txBox="1"/>
          <p:nvPr/>
        </p:nvSpPr>
        <p:spPr>
          <a:xfrm>
            <a:off x="455355" y="5066961"/>
            <a:ext cx="6164532" cy="1231106"/>
          </a:xfrm>
          <a:prstGeom prst="rect">
            <a:avLst/>
          </a:prstGeom>
          <a:noFill/>
        </p:spPr>
        <p:txBody>
          <a:bodyPr wrap="square" rtlCol="0">
            <a:spAutoFit/>
          </a:bodyPr>
          <a:lstStyle/>
          <a:p>
            <a:pPr marL="171450" indent="-171450">
              <a:buFont typeface="Wingdings" charset="2"/>
              <a:buChar char="§"/>
            </a:pPr>
            <a:r>
              <a:rPr lang="en-US" sz="1100" dirty="0">
                <a:latin typeface="Helvetica Neue"/>
                <a:cs typeface="Helvetica Neue"/>
              </a:rPr>
              <a:t>Attendance </a:t>
            </a:r>
            <a:r>
              <a:rPr lang="en-US" sz="1100" dirty="0" smtClean="0">
                <a:latin typeface="Helvetica Neue"/>
                <a:cs typeface="Helvetica Neue"/>
              </a:rPr>
              <a:t>and </a:t>
            </a:r>
            <a:r>
              <a:rPr lang="en-US" sz="1100" dirty="0">
                <a:latin typeface="Helvetica Neue"/>
                <a:cs typeface="Helvetica Neue"/>
              </a:rPr>
              <a:t>participation (</a:t>
            </a:r>
            <a:r>
              <a:rPr lang="en-US" sz="1100" dirty="0" smtClean="0">
                <a:latin typeface="Helvetica Neue"/>
                <a:cs typeface="Helvetica Neue"/>
              </a:rPr>
              <a:t>including short commentaries</a:t>
            </a:r>
            <a:r>
              <a:rPr lang="en-US" sz="1100" dirty="0">
                <a:latin typeface="Helvetica Neue"/>
                <a:cs typeface="Helvetica Neue"/>
              </a:rPr>
              <a:t>, discussion </a:t>
            </a:r>
            <a:r>
              <a:rPr lang="en-US" sz="1100" dirty="0" smtClean="0">
                <a:latin typeface="Helvetica Neue"/>
                <a:cs typeface="Helvetica Neue"/>
              </a:rPr>
              <a:t>leading, and </a:t>
            </a:r>
            <a:r>
              <a:rPr lang="en-US" sz="1100" dirty="0">
                <a:latin typeface="Helvetica Neue"/>
                <a:cs typeface="Helvetica Neue"/>
              </a:rPr>
              <a:t>group work): </a:t>
            </a:r>
            <a:r>
              <a:rPr lang="en-US" sz="1100" dirty="0" smtClean="0">
                <a:latin typeface="Helvetica Neue"/>
                <a:cs typeface="Helvetica Neue"/>
              </a:rPr>
              <a:t>20%</a:t>
            </a:r>
          </a:p>
          <a:p>
            <a:pPr marL="171450" indent="-171450">
              <a:buFont typeface="Wingdings" charset="2"/>
              <a:buChar char="§"/>
            </a:pPr>
            <a:r>
              <a:rPr lang="en-US" sz="1100" dirty="0">
                <a:latin typeface="Helvetica Neue"/>
                <a:cs typeface="Helvetica Neue"/>
              </a:rPr>
              <a:t>C</a:t>
            </a:r>
            <a:r>
              <a:rPr lang="en-US" sz="1100" dirty="0" smtClean="0">
                <a:latin typeface="Helvetica Neue"/>
                <a:cs typeface="Helvetica Neue"/>
              </a:rPr>
              <a:t>o</a:t>
            </a:r>
            <a:r>
              <a:rPr lang="en-US" sz="1100" dirty="0">
                <a:latin typeface="Helvetica Neue"/>
                <a:cs typeface="Helvetica Neue"/>
              </a:rPr>
              <a:t>-chairing and presentation of a paper: </a:t>
            </a:r>
            <a:r>
              <a:rPr lang="en-US" sz="1100" dirty="0" smtClean="0">
                <a:latin typeface="Helvetica Neue"/>
                <a:cs typeface="Helvetica Neue"/>
              </a:rPr>
              <a:t>25%</a:t>
            </a:r>
            <a:endParaRPr lang="en-US" sz="1100" dirty="0">
              <a:latin typeface="Helvetica Neue"/>
              <a:cs typeface="Helvetica Neue"/>
            </a:endParaRPr>
          </a:p>
          <a:p>
            <a:pPr marL="171450" indent="-171450">
              <a:buFont typeface="Wingdings" charset="2"/>
              <a:buChar char="§"/>
            </a:pPr>
            <a:r>
              <a:rPr lang="en-US" sz="1100" dirty="0">
                <a:latin typeface="Helvetica Neue"/>
                <a:cs typeface="Helvetica Neue"/>
              </a:rPr>
              <a:t>Short critical commentary </a:t>
            </a:r>
            <a:r>
              <a:rPr lang="en-US" sz="1100" dirty="0" smtClean="0">
                <a:latin typeface="Helvetica Neue"/>
                <a:cs typeface="Helvetica Neue"/>
              </a:rPr>
              <a:t>(3 </a:t>
            </a:r>
            <a:r>
              <a:rPr lang="en-US" sz="1100" dirty="0">
                <a:latin typeface="Helvetica Neue"/>
                <a:cs typeface="Helvetica Neue"/>
              </a:rPr>
              <a:t>pages): </a:t>
            </a:r>
            <a:r>
              <a:rPr lang="en-US" sz="1100" dirty="0" smtClean="0">
                <a:latin typeface="Helvetica Neue"/>
                <a:cs typeface="Helvetica Neue"/>
              </a:rPr>
              <a:t>15%</a:t>
            </a:r>
            <a:endParaRPr lang="en-US" sz="1100" dirty="0">
              <a:latin typeface="Helvetica Neue"/>
              <a:cs typeface="Helvetica Neue"/>
            </a:endParaRPr>
          </a:p>
          <a:p>
            <a:pPr marL="171450" indent="-171450">
              <a:buFont typeface="Wingdings" charset="2"/>
              <a:buChar char="§"/>
            </a:pPr>
            <a:r>
              <a:rPr lang="en-US" sz="1100" dirty="0">
                <a:latin typeface="Helvetica Neue"/>
                <a:cs typeface="Helvetica Neue"/>
              </a:rPr>
              <a:t>Final term paper </a:t>
            </a:r>
            <a:r>
              <a:rPr lang="en-US" sz="1100" dirty="0" smtClean="0">
                <a:latin typeface="Helvetica Neue"/>
                <a:cs typeface="Helvetica Neue"/>
              </a:rPr>
              <a:t>(15 </a:t>
            </a:r>
            <a:r>
              <a:rPr lang="en-US" sz="1100" dirty="0">
                <a:latin typeface="Helvetica Neue"/>
                <a:cs typeface="Helvetica Neue"/>
              </a:rPr>
              <a:t>pages) </a:t>
            </a:r>
            <a:r>
              <a:rPr lang="en-US" sz="1100" i="1" dirty="0">
                <a:latin typeface="Helvetica Neue"/>
                <a:cs typeface="Helvetica Neue"/>
              </a:rPr>
              <a:t>OR</a:t>
            </a:r>
            <a:r>
              <a:rPr lang="en-US" sz="1100" dirty="0">
                <a:latin typeface="Helvetica Neue"/>
                <a:cs typeface="Helvetica Neue"/>
              </a:rPr>
              <a:t> three short essays (each </a:t>
            </a:r>
            <a:r>
              <a:rPr lang="en-US" sz="1100" dirty="0" smtClean="0">
                <a:latin typeface="Helvetica Neue"/>
                <a:cs typeface="Helvetica Neue"/>
              </a:rPr>
              <a:t>5 </a:t>
            </a:r>
            <a:r>
              <a:rPr lang="en-US" sz="1100" dirty="0">
                <a:latin typeface="Helvetica Neue"/>
                <a:cs typeface="Helvetica Neue"/>
              </a:rPr>
              <a:t>pages): </a:t>
            </a:r>
            <a:r>
              <a:rPr lang="en-US" sz="1100" dirty="0" smtClean="0">
                <a:latin typeface="Helvetica Neue"/>
                <a:cs typeface="Helvetica Neue"/>
              </a:rPr>
              <a:t>40%</a:t>
            </a:r>
          </a:p>
          <a:p>
            <a:endParaRPr lang="en-US" sz="800" dirty="0">
              <a:latin typeface="Helvetica Neue"/>
              <a:cs typeface="Helvetica Neue"/>
            </a:endParaRPr>
          </a:p>
          <a:p>
            <a:r>
              <a:rPr lang="en-US" sz="1100" dirty="0">
                <a:latin typeface="Helvetica Neue"/>
                <a:cs typeface="Helvetica Neue"/>
              </a:rPr>
              <a:t>All requirements </a:t>
            </a:r>
            <a:r>
              <a:rPr lang="en-US" sz="1100" dirty="0" smtClean="0">
                <a:latin typeface="Helvetica Neue"/>
                <a:cs typeface="Helvetica Neue"/>
              </a:rPr>
              <a:t>must </a:t>
            </a:r>
            <a:r>
              <a:rPr lang="en-US" sz="1100" dirty="0">
                <a:latin typeface="Helvetica Neue"/>
                <a:cs typeface="Helvetica Neue"/>
              </a:rPr>
              <a:t>be met in order to pass the course</a:t>
            </a:r>
            <a:r>
              <a:rPr lang="en-US" sz="1100" dirty="0" smtClean="0">
                <a:latin typeface="Helvetica Neue"/>
                <a:cs typeface="Helvetica Neue"/>
              </a:rPr>
              <a:t>.</a:t>
            </a:r>
            <a:endParaRPr lang="en-US" sz="1100" dirty="0">
              <a:latin typeface="Helvetica Neue"/>
              <a:cs typeface="Helvetica Neue"/>
            </a:endParaRPr>
          </a:p>
        </p:txBody>
      </p:sp>
      <p:sp>
        <p:nvSpPr>
          <p:cNvPr id="12" name="Textfeld 11"/>
          <p:cNvSpPr txBox="1"/>
          <p:nvPr/>
        </p:nvSpPr>
        <p:spPr>
          <a:xfrm>
            <a:off x="456262" y="778226"/>
            <a:ext cx="6163625" cy="2077492"/>
          </a:xfrm>
          <a:prstGeom prst="rect">
            <a:avLst/>
          </a:prstGeom>
          <a:noFill/>
        </p:spPr>
        <p:txBody>
          <a:bodyPr wrap="square" rtlCol="0">
            <a:spAutoFit/>
          </a:bodyPr>
          <a:lstStyle/>
          <a:p>
            <a:pPr algn="just"/>
            <a:r>
              <a:rPr lang="en-US" sz="1100" dirty="0" smtClean="0">
                <a:latin typeface="Helvetica Neue"/>
                <a:cs typeface="Helvetica Neue"/>
              </a:rPr>
              <a:t>This course will be run as a reading and discussion intensive seminar. Preparation for class discussion by careful reading of the week’s literature is required. Through a close reading of the literature, discussions, and group work, participants who take this course will:</a:t>
            </a:r>
          </a:p>
          <a:p>
            <a:pPr algn="just"/>
            <a:endParaRPr lang="en-US" sz="800" dirty="0" smtClean="0">
              <a:latin typeface="Helvetica Neue"/>
              <a:cs typeface="Helvetica Neue"/>
            </a:endParaRPr>
          </a:p>
          <a:p>
            <a:pPr marL="171450" indent="-171450" algn="just">
              <a:buFont typeface="Wingdings" charset="2"/>
              <a:buChar char="§"/>
            </a:pPr>
            <a:r>
              <a:rPr lang="en-US" sz="1100" dirty="0" smtClean="0">
                <a:latin typeface="Helvetica Neue"/>
                <a:cs typeface="Helvetica Neue"/>
              </a:rPr>
              <a:t>get introduced into key theories, concepts, and approaches in feminist science and technology studies</a:t>
            </a:r>
          </a:p>
          <a:p>
            <a:pPr marL="171450" indent="-171450" algn="just">
              <a:buFont typeface="Wingdings" charset="2"/>
              <a:buChar char="§"/>
            </a:pPr>
            <a:r>
              <a:rPr lang="en-US" sz="1100" dirty="0" smtClean="0">
                <a:latin typeface="Helvetica Neue"/>
                <a:cs typeface="Helvetica Neue"/>
              </a:rPr>
              <a:t>be able to apply a variety of methods of critical thinking and philosophical reflection to key theories and phenomena in science and technology</a:t>
            </a:r>
          </a:p>
          <a:p>
            <a:pPr marL="171450" indent="-171450" algn="just">
              <a:buFont typeface="Wingdings" charset="2"/>
              <a:buChar char="§"/>
            </a:pPr>
            <a:r>
              <a:rPr lang="en-US" sz="1100" dirty="0" smtClean="0">
                <a:latin typeface="Helvetica Neue"/>
                <a:cs typeface="Helvetica Neue"/>
              </a:rPr>
              <a:t>develop a broad understanding of the multilayered and historical contingent relationship of science, technology, knowledge, power, and gender</a:t>
            </a:r>
          </a:p>
          <a:p>
            <a:pPr marL="171450" indent="-171450" algn="just">
              <a:buFont typeface="Wingdings" charset="2"/>
              <a:buChar char="§"/>
            </a:pPr>
            <a:r>
              <a:rPr lang="en-US" sz="1100" dirty="0">
                <a:latin typeface="Helvetica Neue"/>
                <a:cs typeface="Helvetica Neue"/>
              </a:rPr>
              <a:t>d</a:t>
            </a:r>
            <a:r>
              <a:rPr lang="en-US" sz="1100" dirty="0" smtClean="0">
                <a:latin typeface="Helvetica Neue"/>
                <a:cs typeface="Helvetica Neue"/>
              </a:rPr>
              <a:t>iscuss different takes on and develop own thoughts about how assumptions about gender as well as gender identities shape and are shaped by science and technology</a:t>
            </a:r>
          </a:p>
        </p:txBody>
      </p:sp>
      <p:pic>
        <p:nvPicPr>
          <p:cNvPr id="3" name="Bild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
                    </a14:imgEffect>
                    <a14:imgEffect>
                      <a14:brightnessContrast bright="-10000" contrast="5000"/>
                    </a14:imgEffect>
                  </a14:imgLayer>
                </a14:imgProps>
              </a:ext>
            </a:extLst>
          </a:blip>
          <a:srcRect l="-6" r="220" b="6125"/>
          <a:stretch/>
        </p:blipFill>
        <p:spPr>
          <a:xfrm>
            <a:off x="0" y="6382849"/>
            <a:ext cx="6873680" cy="2776829"/>
          </a:xfrm>
          <a:prstGeom prst="rect">
            <a:avLst/>
          </a:prstGeom>
        </p:spPr>
      </p:pic>
      <p:sp>
        <p:nvSpPr>
          <p:cNvPr id="4" name="Rechteck 3"/>
          <p:cNvSpPr/>
          <p:nvPr/>
        </p:nvSpPr>
        <p:spPr>
          <a:xfrm rot="16200000">
            <a:off x="5370106" y="7666081"/>
            <a:ext cx="2812687" cy="246221"/>
          </a:xfrm>
          <a:prstGeom prst="rect">
            <a:avLst/>
          </a:prstGeom>
          <a:noFill/>
        </p:spPr>
        <p:txBody>
          <a:bodyPr wrap="square">
            <a:spAutoFit/>
          </a:bodyPr>
          <a:lstStyle/>
          <a:p>
            <a:r>
              <a:rPr lang="en-US" sz="500" dirty="0" smtClean="0">
                <a:solidFill>
                  <a:schemeClr val="bg1">
                    <a:lumMod val="85000"/>
                  </a:schemeClr>
                </a:solidFill>
                <a:latin typeface="Helvetica"/>
                <a:cs typeface="Helvetica"/>
              </a:rPr>
              <a:t>Gloria Ruth Gordon and Ester </a:t>
            </a:r>
            <a:r>
              <a:rPr lang="en-US" sz="500" dirty="0" err="1" smtClean="0">
                <a:solidFill>
                  <a:schemeClr val="bg1">
                    <a:lumMod val="85000"/>
                  </a:schemeClr>
                </a:solidFill>
                <a:latin typeface="Helvetica"/>
                <a:cs typeface="Helvetica"/>
              </a:rPr>
              <a:t>Gersto</a:t>
            </a:r>
            <a:r>
              <a:rPr lang="en-US" sz="500" dirty="0" smtClean="0">
                <a:solidFill>
                  <a:schemeClr val="bg1">
                    <a:lumMod val="85000"/>
                  </a:schemeClr>
                </a:solidFill>
                <a:latin typeface="Helvetica"/>
                <a:cs typeface="Helvetica"/>
              </a:rPr>
              <a:t> programming the Electronic Numerical Integrator And Computer (ENIAC), around 1946</a:t>
            </a:r>
            <a:endParaRPr lang="en-US" sz="500" dirty="0">
              <a:solidFill>
                <a:schemeClr val="bg1">
                  <a:lumMod val="85000"/>
                </a:schemeClr>
              </a:solidFill>
              <a:latin typeface="Helvetica"/>
              <a:cs typeface="Helvetica"/>
            </a:endParaRPr>
          </a:p>
        </p:txBody>
      </p:sp>
    </p:spTree>
    <p:extLst>
      <p:ext uri="{BB962C8B-B14F-4D97-AF65-F5344CB8AC3E}">
        <p14:creationId xmlns:p14="http://schemas.microsoft.com/office/powerpoint/2010/main" val="23079333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34844" y="344127"/>
            <a:ext cx="3286253" cy="338554"/>
          </a:xfrm>
          <a:prstGeom prst="rect">
            <a:avLst/>
          </a:prstGeom>
          <a:noFill/>
        </p:spPr>
        <p:txBody>
          <a:bodyPr wrap="square" rtlCol="0">
            <a:spAutoFit/>
          </a:bodyPr>
          <a:lstStyle/>
          <a:p>
            <a:r>
              <a:rPr lang="en-US" sz="1600" b="1" dirty="0">
                <a:solidFill>
                  <a:schemeClr val="tx1">
                    <a:lumMod val="85000"/>
                    <a:lumOff val="15000"/>
                  </a:schemeClr>
                </a:solidFill>
                <a:latin typeface="Helvetica Neue Thin"/>
                <a:cs typeface="Helvetica Neue Thin"/>
              </a:rPr>
              <a:t>c</a:t>
            </a:r>
            <a:r>
              <a:rPr lang="en-US" sz="1600" b="1" dirty="0" smtClean="0">
                <a:solidFill>
                  <a:schemeClr val="tx1">
                    <a:lumMod val="85000"/>
                    <a:lumOff val="15000"/>
                  </a:schemeClr>
                </a:solidFill>
                <a:latin typeface="Helvetica Neue Thin"/>
                <a:cs typeface="Helvetica Neue Thin"/>
              </a:rPr>
              <a:t>lass schedule and readings</a:t>
            </a:r>
          </a:p>
        </p:txBody>
      </p:sp>
      <p:sp>
        <p:nvSpPr>
          <p:cNvPr id="6" name="Titel 1"/>
          <p:cNvSpPr txBox="1">
            <a:spLocks/>
          </p:cNvSpPr>
          <p:nvPr/>
        </p:nvSpPr>
        <p:spPr>
          <a:xfrm>
            <a:off x="0" y="886667"/>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7" name="Textfeld 6"/>
          <p:cNvSpPr txBox="1"/>
          <p:nvPr/>
        </p:nvSpPr>
        <p:spPr>
          <a:xfrm>
            <a:off x="1324397" y="891851"/>
            <a:ext cx="854796" cy="246221"/>
          </a:xfrm>
          <a:prstGeom prst="rect">
            <a:avLst/>
          </a:prstGeom>
          <a:noFill/>
        </p:spPr>
        <p:txBody>
          <a:bodyPr wrap="none" rtlCol="0">
            <a:spAutoFit/>
          </a:bodyPr>
          <a:lstStyle/>
          <a:p>
            <a:r>
              <a:rPr lang="en-US" sz="1000" dirty="0" smtClean="0">
                <a:solidFill>
                  <a:srgbClr val="800000"/>
                </a:solidFill>
                <a:latin typeface="Helvetica"/>
                <a:cs typeface="Helvetica"/>
              </a:rPr>
              <a:t>Introduction</a:t>
            </a:r>
            <a:endParaRPr lang="en-US" sz="1000" dirty="0">
              <a:solidFill>
                <a:srgbClr val="800000"/>
              </a:solidFill>
              <a:latin typeface="Helvetica"/>
              <a:cs typeface="Helvetica"/>
            </a:endParaRPr>
          </a:p>
        </p:txBody>
      </p:sp>
      <p:sp>
        <p:nvSpPr>
          <p:cNvPr id="8" name="Textfeld 7"/>
          <p:cNvSpPr txBox="1"/>
          <p:nvPr/>
        </p:nvSpPr>
        <p:spPr>
          <a:xfrm>
            <a:off x="320796" y="895220"/>
            <a:ext cx="617164" cy="246221"/>
          </a:xfrm>
          <a:prstGeom prst="rect">
            <a:avLst/>
          </a:prstGeom>
          <a:noFill/>
        </p:spPr>
        <p:txBody>
          <a:bodyPr wrap="none" rtlCol="0">
            <a:spAutoFit/>
          </a:bodyPr>
          <a:lstStyle/>
          <a:p>
            <a:r>
              <a:rPr lang="en-US" sz="1000" dirty="0" smtClean="0">
                <a:solidFill>
                  <a:schemeClr val="bg1"/>
                </a:solidFill>
                <a:latin typeface="Helvetica"/>
                <a:cs typeface="Helvetica"/>
              </a:rPr>
              <a:t>Week 1</a:t>
            </a:r>
            <a:endParaRPr lang="en-US" sz="1000" dirty="0">
              <a:solidFill>
                <a:schemeClr val="bg1"/>
              </a:solidFill>
              <a:latin typeface="Helvetica"/>
              <a:cs typeface="Helvetica"/>
            </a:endParaRPr>
          </a:p>
        </p:txBody>
      </p:sp>
      <p:sp>
        <p:nvSpPr>
          <p:cNvPr id="10" name="Titel 1"/>
          <p:cNvSpPr txBox="1">
            <a:spLocks/>
          </p:cNvSpPr>
          <p:nvPr/>
        </p:nvSpPr>
        <p:spPr>
          <a:xfrm>
            <a:off x="0" y="1396049"/>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11" name="Textfeld 10"/>
          <p:cNvSpPr txBox="1"/>
          <p:nvPr/>
        </p:nvSpPr>
        <p:spPr>
          <a:xfrm>
            <a:off x="1324397" y="1401233"/>
            <a:ext cx="2513466" cy="246221"/>
          </a:xfrm>
          <a:prstGeom prst="rect">
            <a:avLst/>
          </a:prstGeom>
          <a:noFill/>
        </p:spPr>
        <p:txBody>
          <a:bodyPr wrap="none" rtlCol="0">
            <a:spAutoFit/>
          </a:bodyPr>
          <a:lstStyle/>
          <a:p>
            <a:r>
              <a:rPr lang="en-US" sz="1000" dirty="0" smtClean="0">
                <a:solidFill>
                  <a:srgbClr val="800000"/>
                </a:solidFill>
                <a:latin typeface="Helvetica"/>
                <a:cs typeface="Helvetica"/>
              </a:rPr>
              <a:t>Gender, Science, and Nature I: The Field</a:t>
            </a:r>
            <a:endParaRPr lang="en-US" sz="1000" dirty="0">
              <a:solidFill>
                <a:srgbClr val="800000"/>
              </a:solidFill>
              <a:latin typeface="Helvetica"/>
              <a:cs typeface="Helvetica"/>
            </a:endParaRPr>
          </a:p>
        </p:txBody>
      </p:sp>
      <p:sp>
        <p:nvSpPr>
          <p:cNvPr id="12" name="Textfeld 11"/>
          <p:cNvSpPr txBox="1"/>
          <p:nvPr/>
        </p:nvSpPr>
        <p:spPr>
          <a:xfrm>
            <a:off x="320796" y="1404602"/>
            <a:ext cx="617164" cy="246221"/>
          </a:xfrm>
          <a:prstGeom prst="rect">
            <a:avLst/>
          </a:prstGeom>
          <a:noFill/>
        </p:spPr>
        <p:txBody>
          <a:bodyPr wrap="none" rtlCol="0">
            <a:spAutoFit/>
          </a:bodyPr>
          <a:lstStyle/>
          <a:p>
            <a:r>
              <a:rPr lang="en-US" sz="1000" dirty="0" smtClean="0">
                <a:solidFill>
                  <a:schemeClr val="bg1"/>
                </a:solidFill>
                <a:latin typeface="Helvetica"/>
                <a:cs typeface="Helvetica"/>
              </a:rPr>
              <a:t>Week 2</a:t>
            </a:r>
            <a:endParaRPr lang="en-US" sz="1000" dirty="0">
              <a:solidFill>
                <a:schemeClr val="bg1"/>
              </a:solidFill>
              <a:latin typeface="Helvetica"/>
              <a:cs typeface="Helvetica"/>
            </a:endParaRPr>
          </a:p>
        </p:txBody>
      </p:sp>
      <p:sp>
        <p:nvSpPr>
          <p:cNvPr id="13" name="Textfeld 12"/>
          <p:cNvSpPr txBox="1"/>
          <p:nvPr/>
        </p:nvSpPr>
        <p:spPr>
          <a:xfrm>
            <a:off x="333795" y="1673267"/>
            <a:ext cx="6158640" cy="1154162"/>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r>
              <a:rPr lang="en-US" sz="1000" dirty="0">
                <a:latin typeface="Helvetica"/>
                <a:cs typeface="Helvetica"/>
              </a:rPr>
              <a:t>Keller, Evelyn Fox. 2001. “Gender and Science: An Update,” In </a:t>
            </a:r>
            <a:r>
              <a:rPr lang="en-US" sz="1000" i="1" dirty="0">
                <a:latin typeface="Helvetica"/>
                <a:cs typeface="Helvetica"/>
              </a:rPr>
              <a:t>Women, Science, </a:t>
            </a:r>
            <a:r>
              <a:rPr lang="en-US" sz="1000" i="1" dirty="0" smtClean="0">
                <a:latin typeface="Helvetica"/>
                <a:cs typeface="Helvetica"/>
              </a:rPr>
              <a:t>and </a:t>
            </a:r>
            <a:r>
              <a:rPr lang="en-US" sz="1000" i="1" dirty="0">
                <a:latin typeface="Helvetica"/>
                <a:cs typeface="Helvetica"/>
              </a:rPr>
              <a:t>Technology: A </a:t>
            </a:r>
            <a:endParaRPr lang="en-US" sz="1000" i="1" dirty="0" smtClean="0">
              <a:latin typeface="Helvetica"/>
              <a:cs typeface="Helvetica"/>
            </a:endParaRPr>
          </a:p>
          <a:p>
            <a:r>
              <a:rPr lang="en-US" sz="1000" i="1" dirty="0">
                <a:latin typeface="Helvetica"/>
                <a:cs typeface="Helvetica"/>
              </a:rPr>
              <a:t> </a:t>
            </a:r>
            <a:r>
              <a:rPr lang="en-US" sz="1000" i="1" dirty="0" smtClean="0">
                <a:latin typeface="Helvetica"/>
                <a:cs typeface="Helvetica"/>
              </a:rPr>
              <a:t>  Reader </a:t>
            </a:r>
            <a:r>
              <a:rPr lang="en-US" sz="1000" i="1" dirty="0">
                <a:latin typeface="Helvetica"/>
                <a:cs typeface="Helvetica"/>
              </a:rPr>
              <a:t>in Feminist </a:t>
            </a:r>
            <a:r>
              <a:rPr lang="en-US" sz="1000" i="1" dirty="0">
                <a:solidFill>
                  <a:schemeClr val="dk1"/>
                </a:solidFill>
                <a:latin typeface="Helvetica"/>
                <a:cs typeface="Helvetica"/>
              </a:rPr>
              <a:t>Science Studies</a:t>
            </a:r>
            <a:r>
              <a:rPr lang="en-US" sz="1000" dirty="0">
                <a:solidFill>
                  <a:schemeClr val="dk1"/>
                </a:solidFill>
                <a:latin typeface="Helvetica"/>
                <a:cs typeface="Helvetica"/>
              </a:rPr>
              <a:t>. </a:t>
            </a:r>
            <a:r>
              <a:rPr lang="en-US" sz="1000" dirty="0" smtClean="0">
                <a:solidFill>
                  <a:schemeClr val="dk1"/>
                </a:solidFill>
                <a:latin typeface="Helvetica"/>
                <a:cs typeface="Helvetica"/>
              </a:rPr>
              <a:t>Eds</a:t>
            </a:r>
            <a:r>
              <a:rPr lang="en-US" sz="1000" dirty="0">
                <a:solidFill>
                  <a:schemeClr val="dk1"/>
                </a:solidFill>
                <a:latin typeface="Helvetica"/>
                <a:cs typeface="Helvetica"/>
              </a:rPr>
              <a:t>. </a:t>
            </a:r>
            <a:r>
              <a:rPr lang="en-US" sz="1000" dirty="0">
                <a:latin typeface="Helvetica"/>
                <a:cs typeface="Helvetica"/>
              </a:rPr>
              <a:t>Mary </a:t>
            </a:r>
            <a:r>
              <a:rPr lang="en-US" sz="1000" dirty="0" err="1">
                <a:latin typeface="Helvetica"/>
                <a:cs typeface="Helvetica"/>
              </a:rPr>
              <a:t>Wyer</a:t>
            </a:r>
            <a:r>
              <a:rPr lang="en-US" sz="1000" dirty="0">
                <a:latin typeface="Helvetica"/>
                <a:cs typeface="Helvetica"/>
              </a:rPr>
              <a:t> et al. </a:t>
            </a:r>
            <a:r>
              <a:rPr lang="en-US" sz="1000" dirty="0" smtClean="0">
                <a:solidFill>
                  <a:schemeClr val="dk1"/>
                </a:solidFill>
                <a:latin typeface="Helvetica"/>
                <a:cs typeface="Helvetica"/>
              </a:rPr>
              <a:t>New </a:t>
            </a:r>
            <a:r>
              <a:rPr lang="en-US" sz="1000" dirty="0">
                <a:solidFill>
                  <a:schemeClr val="dk1"/>
                </a:solidFill>
                <a:latin typeface="Helvetica"/>
                <a:cs typeface="Helvetica"/>
              </a:rPr>
              <a:t>York and London: Routledge. 128–137. </a:t>
            </a:r>
          </a:p>
          <a:p>
            <a:endParaRPr lang="en-US" sz="300" dirty="0">
              <a:solidFill>
                <a:schemeClr val="dk1"/>
              </a:solidFill>
              <a:latin typeface="Helvetica"/>
              <a:cs typeface="Helvetica"/>
            </a:endParaRPr>
          </a:p>
          <a:p>
            <a:r>
              <a:rPr lang="en-US" sz="1000" dirty="0" err="1">
                <a:solidFill>
                  <a:schemeClr val="dk1"/>
                </a:solidFill>
                <a:latin typeface="Helvetica"/>
                <a:cs typeface="Helvetica"/>
              </a:rPr>
              <a:t>Subramaniam</a:t>
            </a:r>
            <a:r>
              <a:rPr lang="en-US" sz="1000" dirty="0">
                <a:solidFill>
                  <a:schemeClr val="dk1"/>
                </a:solidFill>
                <a:latin typeface="Helvetica"/>
                <a:cs typeface="Helvetica"/>
              </a:rPr>
              <a:t>, </a:t>
            </a:r>
            <a:r>
              <a:rPr lang="en-US" sz="1000" dirty="0" err="1">
                <a:solidFill>
                  <a:schemeClr val="dk1"/>
                </a:solidFill>
                <a:latin typeface="Helvetica"/>
                <a:cs typeface="Helvetica"/>
              </a:rPr>
              <a:t>Banu</a:t>
            </a:r>
            <a:r>
              <a:rPr lang="en-US" sz="1000" dirty="0">
                <a:solidFill>
                  <a:schemeClr val="dk1"/>
                </a:solidFill>
                <a:latin typeface="Helvetica"/>
                <a:cs typeface="Helvetica"/>
              </a:rPr>
              <a:t>. 2014. </a:t>
            </a:r>
            <a:r>
              <a:rPr lang="en-US" sz="1000" i="1" dirty="0">
                <a:solidFill>
                  <a:schemeClr val="dk1"/>
                </a:solidFill>
                <a:latin typeface="Helvetica"/>
                <a:cs typeface="Helvetica"/>
              </a:rPr>
              <a:t>Ghost Stories of Darwin. The Science of Variation </a:t>
            </a:r>
            <a:r>
              <a:rPr lang="en-US" sz="1000" i="1" dirty="0" smtClean="0">
                <a:solidFill>
                  <a:schemeClr val="dk1"/>
                </a:solidFill>
                <a:latin typeface="Helvetica"/>
                <a:cs typeface="Helvetica"/>
              </a:rPr>
              <a:t>and the </a:t>
            </a:r>
            <a:r>
              <a:rPr lang="en-US" sz="1000" i="1" dirty="0">
                <a:solidFill>
                  <a:schemeClr val="dk1"/>
                </a:solidFill>
                <a:latin typeface="Helvetica"/>
                <a:cs typeface="Helvetica"/>
              </a:rPr>
              <a:t>Politics of </a:t>
            </a:r>
            <a:endParaRPr lang="en-US" sz="1000" i="1" dirty="0" smtClean="0">
              <a:solidFill>
                <a:schemeClr val="dk1"/>
              </a:solidFill>
              <a:latin typeface="Helvetica"/>
              <a:cs typeface="Helvetica"/>
            </a:endParaRPr>
          </a:p>
          <a:p>
            <a:r>
              <a:rPr lang="en-US" sz="1000" i="1" dirty="0">
                <a:solidFill>
                  <a:schemeClr val="dk1"/>
                </a:solidFill>
                <a:latin typeface="Helvetica"/>
                <a:cs typeface="Helvetica"/>
              </a:rPr>
              <a:t> </a:t>
            </a:r>
            <a:r>
              <a:rPr lang="en-US" sz="1000" i="1" dirty="0" smtClean="0">
                <a:solidFill>
                  <a:schemeClr val="dk1"/>
                </a:solidFill>
                <a:latin typeface="Helvetica"/>
                <a:cs typeface="Helvetica"/>
              </a:rPr>
              <a:t>  Diversity</a:t>
            </a:r>
            <a:r>
              <a:rPr lang="en-US" sz="1000" dirty="0">
                <a:solidFill>
                  <a:schemeClr val="dk1"/>
                </a:solidFill>
                <a:latin typeface="Helvetica"/>
                <a:cs typeface="Helvetica"/>
              </a:rPr>
              <a:t>. Urbana, Chicago, and Springfield: The University </a:t>
            </a:r>
            <a:r>
              <a:rPr lang="en-US" sz="1000" dirty="0" smtClean="0">
                <a:solidFill>
                  <a:schemeClr val="dk1"/>
                </a:solidFill>
                <a:latin typeface="Helvetica"/>
                <a:cs typeface="Helvetica"/>
              </a:rPr>
              <a:t>of Illinois </a:t>
            </a:r>
            <a:r>
              <a:rPr lang="en-US" sz="1000" dirty="0">
                <a:solidFill>
                  <a:schemeClr val="dk1"/>
                </a:solidFill>
                <a:latin typeface="Helvetica"/>
                <a:cs typeface="Helvetica"/>
              </a:rPr>
              <a:t>Press. Chapter: “The </a:t>
            </a:r>
            <a:endParaRPr lang="en-US" sz="1000" dirty="0" smtClean="0">
              <a:solidFill>
                <a:schemeClr val="dk1"/>
              </a:solidFill>
              <a:latin typeface="Helvetica"/>
              <a:cs typeface="Helvetica"/>
            </a:endParaRPr>
          </a:p>
          <a:p>
            <a:r>
              <a:rPr lang="en-US" sz="1000" dirty="0">
                <a:solidFill>
                  <a:schemeClr val="dk1"/>
                </a:solidFill>
                <a:latin typeface="Helvetica"/>
                <a:cs typeface="Helvetica"/>
              </a:rPr>
              <a:t> </a:t>
            </a:r>
            <a:r>
              <a:rPr lang="en-US" sz="1000" dirty="0" smtClean="0">
                <a:solidFill>
                  <a:schemeClr val="dk1"/>
                </a:solidFill>
                <a:latin typeface="Helvetica"/>
                <a:cs typeface="Helvetica"/>
              </a:rPr>
              <a:t>  Emperor’s </a:t>
            </a:r>
            <a:r>
              <a:rPr lang="en-US" sz="1000" dirty="0">
                <a:solidFill>
                  <a:schemeClr val="dk1"/>
                </a:solidFill>
                <a:latin typeface="Helvetica"/>
                <a:cs typeface="Helvetica"/>
              </a:rPr>
              <a:t>New Clothes. Revisiting the Question </a:t>
            </a:r>
            <a:r>
              <a:rPr lang="en-US" sz="1000" dirty="0" smtClean="0">
                <a:solidFill>
                  <a:schemeClr val="dk1"/>
                </a:solidFill>
                <a:latin typeface="Helvetica"/>
                <a:cs typeface="Helvetica"/>
              </a:rPr>
              <a:t>of Women </a:t>
            </a:r>
            <a:r>
              <a:rPr lang="en-US" sz="1000" i="1" dirty="0">
                <a:solidFill>
                  <a:schemeClr val="dk1"/>
                </a:solidFill>
                <a:latin typeface="Helvetica"/>
                <a:cs typeface="Helvetica"/>
              </a:rPr>
              <a:t>in</a:t>
            </a:r>
            <a:r>
              <a:rPr lang="en-US" sz="1000" dirty="0">
                <a:solidFill>
                  <a:schemeClr val="dk1"/>
                </a:solidFill>
                <a:latin typeface="Helvetica"/>
                <a:cs typeface="Helvetica"/>
              </a:rPr>
              <a:t> the Sciences”, 200–222.</a:t>
            </a:r>
          </a:p>
        </p:txBody>
      </p:sp>
      <p:sp>
        <p:nvSpPr>
          <p:cNvPr id="14" name="Titel 1"/>
          <p:cNvSpPr txBox="1">
            <a:spLocks/>
          </p:cNvSpPr>
          <p:nvPr/>
        </p:nvSpPr>
        <p:spPr>
          <a:xfrm>
            <a:off x="-2279" y="2940416"/>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15" name="Textfeld 14"/>
          <p:cNvSpPr txBox="1"/>
          <p:nvPr/>
        </p:nvSpPr>
        <p:spPr>
          <a:xfrm>
            <a:off x="1322118" y="2945600"/>
            <a:ext cx="2563435" cy="246221"/>
          </a:xfrm>
          <a:prstGeom prst="rect">
            <a:avLst/>
          </a:prstGeom>
          <a:noFill/>
        </p:spPr>
        <p:txBody>
          <a:bodyPr wrap="none" rtlCol="0">
            <a:spAutoFit/>
          </a:bodyPr>
          <a:lstStyle/>
          <a:p>
            <a:r>
              <a:rPr lang="en-US" sz="1000" dirty="0" smtClean="0">
                <a:solidFill>
                  <a:srgbClr val="800000"/>
                </a:solidFill>
                <a:latin typeface="Helvetica"/>
                <a:cs typeface="Helvetica"/>
              </a:rPr>
              <a:t>Gender, Science, and Nature II: The Body</a:t>
            </a:r>
            <a:endParaRPr lang="en-US" sz="1000" dirty="0">
              <a:solidFill>
                <a:srgbClr val="800000"/>
              </a:solidFill>
              <a:latin typeface="Helvetica"/>
              <a:cs typeface="Helvetica"/>
            </a:endParaRPr>
          </a:p>
        </p:txBody>
      </p:sp>
      <p:sp>
        <p:nvSpPr>
          <p:cNvPr id="16" name="Textfeld 15"/>
          <p:cNvSpPr txBox="1"/>
          <p:nvPr/>
        </p:nvSpPr>
        <p:spPr>
          <a:xfrm>
            <a:off x="318517" y="2948969"/>
            <a:ext cx="617164" cy="246221"/>
          </a:xfrm>
          <a:prstGeom prst="rect">
            <a:avLst/>
          </a:prstGeom>
          <a:noFill/>
        </p:spPr>
        <p:txBody>
          <a:bodyPr wrap="none" rtlCol="0">
            <a:spAutoFit/>
          </a:bodyPr>
          <a:lstStyle/>
          <a:p>
            <a:r>
              <a:rPr lang="en-US" sz="1000" dirty="0" smtClean="0">
                <a:solidFill>
                  <a:schemeClr val="bg1"/>
                </a:solidFill>
                <a:latin typeface="Helvetica"/>
                <a:cs typeface="Helvetica"/>
              </a:rPr>
              <a:t>Week 3</a:t>
            </a:r>
            <a:endParaRPr lang="en-US" sz="1000" dirty="0">
              <a:solidFill>
                <a:schemeClr val="bg1"/>
              </a:solidFill>
              <a:latin typeface="Helvetica"/>
              <a:cs typeface="Helvetica"/>
            </a:endParaRPr>
          </a:p>
        </p:txBody>
      </p:sp>
      <p:sp>
        <p:nvSpPr>
          <p:cNvPr id="17" name="Textfeld 16"/>
          <p:cNvSpPr txBox="1"/>
          <p:nvPr/>
        </p:nvSpPr>
        <p:spPr>
          <a:xfrm>
            <a:off x="331516" y="3217634"/>
            <a:ext cx="6081523" cy="1200329"/>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endParaRPr lang="en-US" sz="300" dirty="0">
              <a:latin typeface="Helvetica"/>
              <a:cs typeface="Helvetica"/>
            </a:endParaRPr>
          </a:p>
          <a:p>
            <a:r>
              <a:rPr lang="en-US" sz="1000" dirty="0" err="1">
                <a:latin typeface="Helvetica"/>
                <a:cs typeface="Helvetica"/>
              </a:rPr>
              <a:t>Oudshoorn</a:t>
            </a:r>
            <a:r>
              <a:rPr lang="en-US" sz="1000" dirty="0">
                <a:latin typeface="Helvetica"/>
                <a:cs typeface="Helvetica"/>
              </a:rPr>
              <a:t>, Nelly. 2000. “The Birth of Sex Hormones.” In </a:t>
            </a:r>
            <a:r>
              <a:rPr lang="en-US" sz="1000" i="1" dirty="0">
                <a:latin typeface="Helvetica"/>
                <a:cs typeface="Helvetica"/>
              </a:rPr>
              <a:t>Feminism and the Body</a:t>
            </a:r>
            <a:r>
              <a:rPr lang="en-US" sz="1000" dirty="0">
                <a:latin typeface="Helvetica"/>
                <a:cs typeface="Helvetica"/>
              </a:rPr>
              <a:t>. </a:t>
            </a:r>
            <a:r>
              <a:rPr lang="en-US" sz="1000" dirty="0" smtClean="0">
                <a:latin typeface="Helvetica"/>
                <a:cs typeface="Helvetica"/>
              </a:rPr>
              <a:t>Ed</a:t>
            </a:r>
            <a:r>
              <a:rPr lang="en-US" sz="1000" dirty="0">
                <a:latin typeface="Helvetica"/>
                <a:cs typeface="Helvetica"/>
              </a:rPr>
              <a:t>. </a:t>
            </a:r>
            <a:r>
              <a:rPr lang="en-US" sz="1000" dirty="0" err="1" smtClean="0">
                <a:latin typeface="Helvetica"/>
                <a:cs typeface="Helvetica"/>
              </a:rPr>
              <a:t>Londa</a:t>
            </a:r>
            <a:endParaRPr lang="en-US" sz="1000" dirty="0" smtClean="0">
              <a:latin typeface="Helvetica"/>
              <a:cs typeface="Helvetica"/>
            </a:endParaRPr>
          </a:p>
          <a:p>
            <a:r>
              <a:rPr lang="en-US" sz="1000" dirty="0" smtClean="0">
                <a:latin typeface="Helvetica"/>
                <a:cs typeface="Helvetica"/>
              </a:rPr>
              <a:t>   </a:t>
            </a:r>
            <a:r>
              <a:rPr lang="en-US" sz="1000" dirty="0" err="1" smtClean="0">
                <a:latin typeface="Helvetica"/>
                <a:cs typeface="Helvetica"/>
              </a:rPr>
              <a:t>Schiebinger</a:t>
            </a:r>
            <a:r>
              <a:rPr lang="en-US" sz="1000" dirty="0">
                <a:latin typeface="Helvetica"/>
                <a:cs typeface="Helvetica"/>
              </a:rPr>
              <a:t>. Oxford: Oxford University Press, 87 – 117.</a:t>
            </a:r>
          </a:p>
          <a:p>
            <a:endParaRPr lang="en-US" sz="300" dirty="0">
              <a:latin typeface="Helvetica"/>
              <a:cs typeface="Helvetica"/>
            </a:endParaRPr>
          </a:p>
          <a:p>
            <a:r>
              <a:rPr lang="en-US" sz="1000" dirty="0" err="1">
                <a:latin typeface="Helvetica"/>
                <a:cs typeface="Helvetica"/>
              </a:rPr>
              <a:t>Schiebinger</a:t>
            </a:r>
            <a:r>
              <a:rPr lang="en-US" sz="1000" dirty="0">
                <a:latin typeface="Helvetica"/>
                <a:cs typeface="Helvetica"/>
              </a:rPr>
              <a:t>, </a:t>
            </a:r>
            <a:r>
              <a:rPr lang="en-US" sz="1000" dirty="0" err="1">
                <a:latin typeface="Helvetica"/>
                <a:cs typeface="Helvetica"/>
              </a:rPr>
              <a:t>Londa</a:t>
            </a:r>
            <a:r>
              <a:rPr lang="en-US" sz="1000" dirty="0">
                <a:latin typeface="Helvetica"/>
                <a:cs typeface="Helvetica"/>
              </a:rPr>
              <a:t>. 2000. “Skeletons in the Closet: The First Illustrations of </a:t>
            </a:r>
            <a:r>
              <a:rPr lang="en-US" sz="1000" dirty="0" smtClean="0">
                <a:latin typeface="Helvetica"/>
                <a:cs typeface="Helvetica"/>
              </a:rPr>
              <a:t>the </a:t>
            </a:r>
            <a:r>
              <a:rPr lang="en-US" sz="1000" dirty="0">
                <a:latin typeface="Helvetica"/>
                <a:cs typeface="Helvetica"/>
              </a:rPr>
              <a:t>Female Skeleton in </a:t>
            </a:r>
            <a:endParaRPr lang="en-US" sz="1000" dirty="0" smtClean="0">
              <a:latin typeface="Helvetica"/>
              <a:cs typeface="Helvetica"/>
            </a:endParaRPr>
          </a:p>
          <a:p>
            <a:r>
              <a:rPr lang="en-US" sz="1000" dirty="0">
                <a:latin typeface="Helvetica"/>
                <a:cs typeface="Helvetica"/>
              </a:rPr>
              <a:t> </a:t>
            </a:r>
            <a:r>
              <a:rPr lang="en-US" sz="1000" dirty="0" smtClean="0">
                <a:latin typeface="Helvetica"/>
                <a:cs typeface="Helvetica"/>
              </a:rPr>
              <a:t>  Eighteenth </a:t>
            </a:r>
            <a:r>
              <a:rPr lang="en-US" sz="1000" dirty="0">
                <a:latin typeface="Helvetica"/>
                <a:cs typeface="Helvetica"/>
              </a:rPr>
              <a:t>Century Anatomy.” In </a:t>
            </a:r>
            <a:r>
              <a:rPr lang="en-US" sz="1000" i="1" dirty="0">
                <a:latin typeface="Helvetica"/>
                <a:cs typeface="Helvetica"/>
              </a:rPr>
              <a:t>Feminism and the Body</a:t>
            </a:r>
            <a:r>
              <a:rPr lang="en-US" sz="1000" dirty="0" smtClean="0">
                <a:latin typeface="Helvetica"/>
                <a:cs typeface="Helvetica"/>
              </a:rPr>
              <a:t>. </a:t>
            </a:r>
            <a:r>
              <a:rPr lang="en-US" sz="1000" dirty="0">
                <a:latin typeface="Helvetica"/>
                <a:cs typeface="Helvetica"/>
              </a:rPr>
              <a:t>E</a:t>
            </a:r>
            <a:r>
              <a:rPr lang="en-US" sz="1000" dirty="0" smtClean="0">
                <a:latin typeface="Helvetica"/>
                <a:cs typeface="Helvetica"/>
              </a:rPr>
              <a:t>d</a:t>
            </a:r>
            <a:r>
              <a:rPr lang="en-US" sz="1000" dirty="0">
                <a:latin typeface="Helvetica"/>
                <a:cs typeface="Helvetica"/>
              </a:rPr>
              <a:t>. </a:t>
            </a:r>
            <a:r>
              <a:rPr lang="en-US" sz="1000" dirty="0" err="1">
                <a:latin typeface="Helvetica"/>
                <a:cs typeface="Helvetica"/>
              </a:rPr>
              <a:t>Londa</a:t>
            </a:r>
            <a:r>
              <a:rPr lang="en-US" sz="1000" dirty="0">
                <a:latin typeface="Helvetica"/>
                <a:cs typeface="Helvetica"/>
              </a:rPr>
              <a:t> </a:t>
            </a:r>
            <a:r>
              <a:rPr lang="en-US" sz="1000" dirty="0" err="1">
                <a:latin typeface="Helvetica"/>
                <a:cs typeface="Helvetica"/>
              </a:rPr>
              <a:t>Schiebinger</a:t>
            </a:r>
            <a:r>
              <a:rPr lang="en-US" sz="1000" dirty="0">
                <a:latin typeface="Helvetica"/>
                <a:cs typeface="Helvetica"/>
              </a:rPr>
              <a:t>. Oxford: </a:t>
            </a:r>
            <a:r>
              <a:rPr lang="en-US" sz="1000" dirty="0" smtClean="0">
                <a:latin typeface="Helvetica"/>
                <a:cs typeface="Helvetica"/>
              </a:rPr>
              <a:t>Oxford </a:t>
            </a:r>
          </a:p>
          <a:p>
            <a:r>
              <a:rPr lang="en-US" sz="1000" dirty="0">
                <a:latin typeface="Helvetica"/>
                <a:cs typeface="Helvetica"/>
              </a:rPr>
              <a:t> </a:t>
            </a:r>
            <a:r>
              <a:rPr lang="en-US" sz="1000" dirty="0" smtClean="0">
                <a:latin typeface="Helvetica"/>
                <a:cs typeface="Helvetica"/>
              </a:rPr>
              <a:t>  University </a:t>
            </a:r>
            <a:r>
              <a:rPr lang="en-US" sz="1000" dirty="0">
                <a:latin typeface="Helvetica"/>
                <a:cs typeface="Helvetica"/>
              </a:rPr>
              <a:t>Press, 25 – 57.</a:t>
            </a:r>
          </a:p>
        </p:txBody>
      </p:sp>
      <p:sp>
        <p:nvSpPr>
          <p:cNvPr id="18" name="Titel 1"/>
          <p:cNvSpPr txBox="1">
            <a:spLocks/>
          </p:cNvSpPr>
          <p:nvPr/>
        </p:nvSpPr>
        <p:spPr>
          <a:xfrm>
            <a:off x="-2279" y="4518200"/>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19" name="Textfeld 18"/>
          <p:cNvSpPr txBox="1"/>
          <p:nvPr/>
        </p:nvSpPr>
        <p:spPr>
          <a:xfrm>
            <a:off x="1322118" y="4523384"/>
            <a:ext cx="3396683" cy="246221"/>
          </a:xfrm>
          <a:prstGeom prst="rect">
            <a:avLst/>
          </a:prstGeom>
          <a:noFill/>
        </p:spPr>
        <p:txBody>
          <a:bodyPr wrap="none" rtlCol="0">
            <a:spAutoFit/>
          </a:bodyPr>
          <a:lstStyle/>
          <a:p>
            <a:r>
              <a:rPr lang="en-US" sz="1000" dirty="0" smtClean="0">
                <a:solidFill>
                  <a:srgbClr val="800000"/>
                </a:solidFill>
                <a:latin typeface="Helvetica"/>
                <a:cs typeface="Helvetica"/>
              </a:rPr>
              <a:t>Objectivity I: Feminist Empiricism and Standpoint Theory</a:t>
            </a:r>
            <a:endParaRPr lang="en-US" sz="1000" dirty="0">
              <a:solidFill>
                <a:srgbClr val="800000"/>
              </a:solidFill>
              <a:latin typeface="Helvetica"/>
              <a:cs typeface="Helvetica"/>
            </a:endParaRPr>
          </a:p>
        </p:txBody>
      </p:sp>
      <p:sp>
        <p:nvSpPr>
          <p:cNvPr id="20" name="Textfeld 19"/>
          <p:cNvSpPr txBox="1"/>
          <p:nvPr/>
        </p:nvSpPr>
        <p:spPr>
          <a:xfrm>
            <a:off x="318517" y="4526753"/>
            <a:ext cx="617164" cy="246221"/>
          </a:xfrm>
          <a:prstGeom prst="rect">
            <a:avLst/>
          </a:prstGeom>
          <a:noFill/>
        </p:spPr>
        <p:txBody>
          <a:bodyPr wrap="none" rtlCol="0">
            <a:spAutoFit/>
          </a:bodyPr>
          <a:lstStyle/>
          <a:p>
            <a:r>
              <a:rPr lang="en-US" sz="1000" dirty="0" smtClean="0">
                <a:solidFill>
                  <a:schemeClr val="bg1"/>
                </a:solidFill>
                <a:latin typeface="Helvetica"/>
                <a:cs typeface="Helvetica"/>
              </a:rPr>
              <a:t>Week 4</a:t>
            </a:r>
            <a:endParaRPr lang="en-US" sz="1000" dirty="0">
              <a:solidFill>
                <a:schemeClr val="bg1"/>
              </a:solidFill>
              <a:latin typeface="Helvetica"/>
              <a:cs typeface="Helvetica"/>
            </a:endParaRPr>
          </a:p>
        </p:txBody>
      </p:sp>
      <p:sp>
        <p:nvSpPr>
          <p:cNvPr id="21" name="Textfeld 20"/>
          <p:cNvSpPr txBox="1"/>
          <p:nvPr/>
        </p:nvSpPr>
        <p:spPr>
          <a:xfrm>
            <a:off x="331516" y="4795908"/>
            <a:ext cx="6081523" cy="1154162"/>
          </a:xfrm>
          <a:prstGeom prst="rect">
            <a:avLst/>
          </a:prstGeom>
          <a:noFill/>
        </p:spPr>
        <p:txBody>
          <a:bodyPr wrap="square" rtlCol="0">
            <a:spAutoFit/>
          </a:bodyPr>
          <a:lstStyle/>
          <a:p>
            <a:r>
              <a:rPr lang="de-DE" sz="1000" dirty="0" smtClean="0">
                <a:latin typeface="Helvetica"/>
                <a:cs typeface="Helvetica"/>
              </a:rPr>
              <a:t>Readings:</a:t>
            </a:r>
          </a:p>
          <a:p>
            <a:endParaRPr lang="de-DE" sz="600" dirty="0" smtClean="0">
              <a:latin typeface="Helvetica"/>
              <a:cs typeface="Helvetica"/>
            </a:endParaRPr>
          </a:p>
          <a:p>
            <a:pPr algn="just"/>
            <a:r>
              <a:rPr lang="en-US" sz="1000" dirty="0">
                <a:solidFill>
                  <a:schemeClr val="dk1"/>
                </a:solidFill>
                <a:latin typeface="Helvetica Neue"/>
                <a:cs typeface="Helvetica Neue"/>
              </a:rPr>
              <a:t>Harding, Sandra. 1986. </a:t>
            </a:r>
            <a:r>
              <a:rPr lang="en-US" sz="1000" i="1" dirty="0">
                <a:solidFill>
                  <a:schemeClr val="dk1"/>
                </a:solidFill>
                <a:latin typeface="Helvetica Neue"/>
                <a:cs typeface="Helvetica Neue"/>
              </a:rPr>
              <a:t>Science Question in Feminism</a:t>
            </a:r>
            <a:r>
              <a:rPr lang="en-US" sz="1000" dirty="0">
                <a:solidFill>
                  <a:schemeClr val="dk1"/>
                </a:solidFill>
                <a:latin typeface="Helvetica Neue"/>
                <a:cs typeface="Helvetica Neue"/>
              </a:rPr>
              <a:t>. Ithaca: Cornell University </a:t>
            </a:r>
            <a:r>
              <a:rPr lang="en-US" sz="1000" dirty="0" smtClean="0">
                <a:solidFill>
                  <a:schemeClr val="dk1"/>
                </a:solidFill>
                <a:latin typeface="Helvetica Neue"/>
                <a:cs typeface="Helvetica Neue"/>
              </a:rPr>
              <a:t>Press</a:t>
            </a:r>
            <a:r>
              <a:rPr lang="en-US" sz="1000" dirty="0">
                <a:solidFill>
                  <a:schemeClr val="dk1"/>
                </a:solidFill>
                <a:latin typeface="Helvetica Neue"/>
                <a:cs typeface="Helvetica Neue"/>
              </a:rPr>
              <a:t>. </a:t>
            </a:r>
            <a:r>
              <a:rPr lang="en-US" sz="1000" dirty="0">
                <a:latin typeface="Helvetica Neue"/>
                <a:cs typeface="Helvetica Neue"/>
              </a:rPr>
              <a:t>Chapter: </a:t>
            </a:r>
            <a:r>
              <a:rPr lang="en-US" sz="1000" dirty="0">
                <a:solidFill>
                  <a:schemeClr val="dk1"/>
                </a:solidFill>
                <a:latin typeface="Helvetica Neue"/>
                <a:cs typeface="Helvetica Neue"/>
              </a:rPr>
              <a:t>“From </a:t>
            </a:r>
            <a:endParaRPr lang="en-US" sz="1000" dirty="0" smtClean="0">
              <a:solidFill>
                <a:schemeClr val="dk1"/>
              </a:solidFill>
              <a:latin typeface="Helvetica Neue"/>
              <a:cs typeface="Helvetica Neue"/>
            </a:endParaRPr>
          </a:p>
          <a:p>
            <a:pPr algn="just"/>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Feminist </a:t>
            </a:r>
            <a:r>
              <a:rPr lang="en-US" sz="1000" dirty="0">
                <a:solidFill>
                  <a:schemeClr val="dk1"/>
                </a:solidFill>
                <a:latin typeface="Helvetica Neue"/>
                <a:cs typeface="Helvetica Neue"/>
              </a:rPr>
              <a:t>Empiricism to Feminist Standpoint  </a:t>
            </a:r>
            <a:r>
              <a:rPr lang="en-US" sz="1000" dirty="0" smtClean="0">
                <a:solidFill>
                  <a:schemeClr val="dk1"/>
                </a:solidFill>
                <a:latin typeface="Helvetica Neue"/>
                <a:cs typeface="Helvetica Neue"/>
              </a:rPr>
              <a:t>Epistemologies</a:t>
            </a:r>
            <a:r>
              <a:rPr lang="en-US" sz="1000" dirty="0">
                <a:solidFill>
                  <a:schemeClr val="dk1"/>
                </a:solidFill>
                <a:latin typeface="Helvetica Neue"/>
                <a:cs typeface="Helvetica Neue"/>
              </a:rPr>
              <a:t>”, 136–162.</a:t>
            </a:r>
            <a:endParaRPr lang="en-US" sz="1000" dirty="0">
              <a:latin typeface="Helvetica Neue"/>
              <a:cs typeface="Helvetica Neue"/>
            </a:endParaRPr>
          </a:p>
          <a:p>
            <a:pPr algn="just"/>
            <a:endParaRPr lang="en-US" sz="300" dirty="0">
              <a:latin typeface="Helvetica Neue"/>
              <a:cs typeface="Helvetica Neue"/>
            </a:endParaRPr>
          </a:p>
          <a:p>
            <a:pPr algn="just"/>
            <a:r>
              <a:rPr lang="en-US" sz="1000" dirty="0" err="1">
                <a:solidFill>
                  <a:schemeClr val="dk1"/>
                </a:solidFill>
                <a:latin typeface="Helvetica Neue"/>
                <a:cs typeface="Helvetica Neue"/>
              </a:rPr>
              <a:t>Longino</a:t>
            </a:r>
            <a:r>
              <a:rPr lang="en-US" sz="1000" dirty="0">
                <a:solidFill>
                  <a:schemeClr val="dk1"/>
                </a:solidFill>
                <a:latin typeface="Helvetica Neue"/>
                <a:cs typeface="Helvetica Neue"/>
              </a:rPr>
              <a:t>, Helen. 1996. “Subjects, Power, and Knowledge: Description and </a:t>
            </a:r>
            <a:r>
              <a:rPr lang="en-US" sz="1000" dirty="0" smtClean="0">
                <a:solidFill>
                  <a:schemeClr val="dk1"/>
                </a:solidFill>
                <a:latin typeface="Helvetica Neue"/>
                <a:cs typeface="Helvetica Neue"/>
              </a:rPr>
              <a:t>Prescription </a:t>
            </a:r>
            <a:r>
              <a:rPr lang="en-US" sz="1000" dirty="0">
                <a:solidFill>
                  <a:schemeClr val="dk1"/>
                </a:solidFill>
                <a:latin typeface="Helvetica Neue"/>
                <a:cs typeface="Helvetica Neue"/>
              </a:rPr>
              <a:t>in Feminist </a:t>
            </a:r>
            <a:endParaRPr lang="en-US" sz="1000" dirty="0" smtClean="0">
              <a:solidFill>
                <a:schemeClr val="dk1"/>
              </a:solidFill>
              <a:latin typeface="Helvetica Neue"/>
              <a:cs typeface="Helvetica Neue"/>
            </a:endParaRPr>
          </a:p>
          <a:p>
            <a:pPr algn="just"/>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Philosophies </a:t>
            </a:r>
            <a:r>
              <a:rPr lang="en-US" sz="1000" dirty="0">
                <a:solidFill>
                  <a:schemeClr val="dk1"/>
                </a:solidFill>
                <a:latin typeface="Helvetica Neue"/>
                <a:cs typeface="Helvetica Neue"/>
              </a:rPr>
              <a:t>of Science.” In </a:t>
            </a:r>
            <a:r>
              <a:rPr lang="en-US" sz="1000" i="1" dirty="0">
                <a:solidFill>
                  <a:schemeClr val="dk1"/>
                </a:solidFill>
                <a:latin typeface="Helvetica Neue"/>
                <a:cs typeface="Helvetica Neue"/>
              </a:rPr>
              <a:t>Feminism and Science</a:t>
            </a:r>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Eds</a:t>
            </a:r>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Evelyn </a:t>
            </a:r>
            <a:r>
              <a:rPr lang="en-US" sz="1000" dirty="0">
                <a:solidFill>
                  <a:schemeClr val="dk1"/>
                </a:solidFill>
                <a:latin typeface="Helvetica Neue"/>
                <a:cs typeface="Helvetica Neue"/>
              </a:rPr>
              <a:t>Fox Keller and Helen E. </a:t>
            </a:r>
            <a:r>
              <a:rPr lang="en-US" sz="1000" dirty="0" err="1">
                <a:solidFill>
                  <a:schemeClr val="dk1"/>
                </a:solidFill>
                <a:latin typeface="Helvetica Neue"/>
                <a:cs typeface="Helvetica Neue"/>
              </a:rPr>
              <a:t>Longino</a:t>
            </a:r>
            <a:r>
              <a:rPr lang="en-US" sz="1000" dirty="0">
                <a:solidFill>
                  <a:schemeClr val="dk1"/>
                </a:solidFill>
                <a:latin typeface="Helvetica Neue"/>
                <a:cs typeface="Helvetica Neue"/>
              </a:rPr>
              <a:t>. </a:t>
            </a:r>
            <a:endParaRPr lang="en-US" sz="1000" dirty="0" smtClean="0">
              <a:solidFill>
                <a:schemeClr val="dk1"/>
              </a:solidFill>
              <a:latin typeface="Helvetica Neue"/>
              <a:cs typeface="Helvetica Neue"/>
            </a:endParaRPr>
          </a:p>
          <a:p>
            <a:pPr algn="just"/>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Oxford</a:t>
            </a:r>
            <a:r>
              <a:rPr lang="en-US" sz="1000" dirty="0">
                <a:solidFill>
                  <a:schemeClr val="dk1"/>
                </a:solidFill>
                <a:latin typeface="Helvetica Neue"/>
                <a:cs typeface="Helvetica Neue"/>
              </a:rPr>
              <a:t>: Oxford University Press, </a:t>
            </a:r>
            <a:r>
              <a:rPr lang="en-US" sz="1000" dirty="0" smtClean="0">
                <a:solidFill>
                  <a:schemeClr val="dk1"/>
                </a:solidFill>
                <a:latin typeface="Helvetica Neue"/>
                <a:cs typeface="Helvetica Neue"/>
              </a:rPr>
              <a:t>264</a:t>
            </a:r>
            <a:r>
              <a:rPr lang="en-US" sz="1000" dirty="0">
                <a:solidFill>
                  <a:schemeClr val="dk1"/>
                </a:solidFill>
                <a:latin typeface="Helvetica Neue"/>
                <a:cs typeface="Helvetica Neue"/>
              </a:rPr>
              <a:t>–279. </a:t>
            </a:r>
          </a:p>
        </p:txBody>
      </p:sp>
      <p:sp>
        <p:nvSpPr>
          <p:cNvPr id="22" name="Titel 1"/>
          <p:cNvSpPr txBox="1">
            <a:spLocks/>
          </p:cNvSpPr>
          <p:nvPr/>
        </p:nvSpPr>
        <p:spPr>
          <a:xfrm>
            <a:off x="-12439" y="7568760"/>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23" name="Textfeld 22"/>
          <p:cNvSpPr txBox="1"/>
          <p:nvPr/>
        </p:nvSpPr>
        <p:spPr>
          <a:xfrm>
            <a:off x="1311958" y="7573944"/>
            <a:ext cx="1672253" cy="246221"/>
          </a:xfrm>
          <a:prstGeom prst="rect">
            <a:avLst/>
          </a:prstGeom>
          <a:noFill/>
        </p:spPr>
        <p:txBody>
          <a:bodyPr wrap="none" rtlCol="0">
            <a:spAutoFit/>
          </a:bodyPr>
          <a:lstStyle/>
          <a:p>
            <a:r>
              <a:rPr lang="en-US" sz="1000" dirty="0" smtClean="0">
                <a:solidFill>
                  <a:srgbClr val="800000"/>
                </a:solidFill>
                <a:latin typeface="Helvetica"/>
                <a:cs typeface="Helvetica"/>
              </a:rPr>
              <a:t>The Politics of Technology</a:t>
            </a:r>
            <a:endParaRPr lang="en-US" sz="1000" dirty="0">
              <a:solidFill>
                <a:srgbClr val="800000"/>
              </a:solidFill>
              <a:latin typeface="Helvetica"/>
              <a:cs typeface="Helvetica"/>
            </a:endParaRPr>
          </a:p>
        </p:txBody>
      </p:sp>
      <p:sp>
        <p:nvSpPr>
          <p:cNvPr id="24" name="Textfeld 23"/>
          <p:cNvSpPr txBox="1"/>
          <p:nvPr/>
        </p:nvSpPr>
        <p:spPr>
          <a:xfrm>
            <a:off x="308357" y="7577313"/>
            <a:ext cx="620683" cy="246221"/>
          </a:xfrm>
          <a:prstGeom prst="rect">
            <a:avLst/>
          </a:prstGeom>
          <a:noFill/>
        </p:spPr>
        <p:txBody>
          <a:bodyPr wrap="none" rtlCol="0">
            <a:spAutoFit/>
          </a:bodyPr>
          <a:lstStyle/>
          <a:p>
            <a:r>
              <a:rPr lang="en-US" sz="1000" dirty="0" smtClean="0">
                <a:solidFill>
                  <a:schemeClr val="bg1"/>
                </a:solidFill>
                <a:latin typeface="Helvetica"/>
                <a:cs typeface="Helvetica"/>
              </a:rPr>
              <a:t>Week 6</a:t>
            </a:r>
            <a:endParaRPr lang="en-US" sz="1000" dirty="0">
              <a:solidFill>
                <a:schemeClr val="bg1"/>
              </a:solidFill>
              <a:latin typeface="Helvetica"/>
              <a:cs typeface="Helvetica"/>
            </a:endParaRPr>
          </a:p>
        </p:txBody>
      </p:sp>
      <p:sp>
        <p:nvSpPr>
          <p:cNvPr id="25" name="Textfeld 24"/>
          <p:cNvSpPr txBox="1"/>
          <p:nvPr/>
        </p:nvSpPr>
        <p:spPr>
          <a:xfrm>
            <a:off x="321356" y="7845978"/>
            <a:ext cx="6081523" cy="1000274"/>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r>
              <a:rPr lang="en-US" sz="1000" dirty="0">
                <a:solidFill>
                  <a:srgbClr val="000000"/>
                </a:solidFill>
                <a:latin typeface="Helvetica"/>
                <a:cs typeface="Helvetica"/>
              </a:rPr>
              <a:t>Berg, Anne-</a:t>
            </a:r>
            <a:r>
              <a:rPr lang="en-US" sz="1000" dirty="0" err="1">
                <a:solidFill>
                  <a:srgbClr val="000000"/>
                </a:solidFill>
                <a:latin typeface="Helvetica"/>
                <a:cs typeface="Helvetica"/>
              </a:rPr>
              <a:t>Jorunn</a:t>
            </a:r>
            <a:r>
              <a:rPr lang="en-US" sz="1000" dirty="0">
                <a:solidFill>
                  <a:srgbClr val="000000"/>
                </a:solidFill>
                <a:latin typeface="Helvetica"/>
                <a:cs typeface="Helvetica"/>
              </a:rPr>
              <a:t>, and Merete Lie. 1995. “Feminism and Constructivism: Do </a:t>
            </a:r>
            <a:r>
              <a:rPr lang="en-US" sz="1000" dirty="0" smtClean="0">
                <a:solidFill>
                  <a:srgbClr val="000000"/>
                </a:solidFill>
                <a:latin typeface="Helvetica"/>
                <a:cs typeface="Helvetica"/>
              </a:rPr>
              <a:t>Artifacts </a:t>
            </a:r>
            <a:r>
              <a:rPr lang="en-US" sz="1000" dirty="0">
                <a:solidFill>
                  <a:srgbClr val="000000"/>
                </a:solidFill>
                <a:latin typeface="Helvetica"/>
                <a:cs typeface="Helvetica"/>
              </a:rPr>
              <a:t>Have Gender?” </a:t>
            </a:r>
            <a:endParaRPr lang="en-US" sz="1000" dirty="0" smtClean="0">
              <a:solidFill>
                <a:srgbClr val="000000"/>
              </a:solidFill>
              <a:latin typeface="Helvetica"/>
              <a:cs typeface="Helvetica"/>
            </a:endParaRPr>
          </a:p>
          <a:p>
            <a:r>
              <a:rPr lang="en-US" sz="1000" i="1" dirty="0">
                <a:solidFill>
                  <a:srgbClr val="000000"/>
                </a:solidFill>
                <a:latin typeface="Helvetica"/>
                <a:cs typeface="Helvetica"/>
              </a:rPr>
              <a:t> </a:t>
            </a:r>
            <a:r>
              <a:rPr lang="en-US" sz="1000" i="1" dirty="0" smtClean="0">
                <a:solidFill>
                  <a:srgbClr val="000000"/>
                </a:solidFill>
                <a:latin typeface="Helvetica"/>
                <a:cs typeface="Helvetica"/>
              </a:rPr>
              <a:t>  Science</a:t>
            </a:r>
            <a:r>
              <a:rPr lang="en-US" sz="1000" i="1" dirty="0">
                <a:solidFill>
                  <a:srgbClr val="000000"/>
                </a:solidFill>
                <a:latin typeface="Helvetica"/>
                <a:cs typeface="Helvetica"/>
              </a:rPr>
              <a:t>, Technology, and Human Values</a:t>
            </a:r>
            <a:r>
              <a:rPr lang="en-US" sz="1000" dirty="0">
                <a:solidFill>
                  <a:srgbClr val="000000"/>
                </a:solidFill>
                <a:latin typeface="Helvetica"/>
                <a:cs typeface="Helvetica"/>
              </a:rPr>
              <a:t>, 20 (3): </a:t>
            </a:r>
            <a:r>
              <a:rPr lang="en-US" sz="1000" dirty="0" smtClean="0">
                <a:solidFill>
                  <a:srgbClr val="000000"/>
                </a:solidFill>
                <a:latin typeface="Helvetica"/>
                <a:cs typeface="Helvetica"/>
              </a:rPr>
              <a:t>332</a:t>
            </a:r>
            <a:r>
              <a:rPr lang="en-US" sz="1000" dirty="0">
                <a:solidFill>
                  <a:srgbClr val="000000"/>
                </a:solidFill>
                <a:latin typeface="Helvetica"/>
                <a:cs typeface="Helvetica"/>
              </a:rPr>
              <a:t>–351. </a:t>
            </a:r>
          </a:p>
          <a:p>
            <a:endParaRPr lang="en-US" sz="300" dirty="0">
              <a:solidFill>
                <a:srgbClr val="000000"/>
              </a:solidFill>
              <a:latin typeface="Helvetica"/>
              <a:cs typeface="Helvetica"/>
            </a:endParaRPr>
          </a:p>
          <a:p>
            <a:r>
              <a:rPr lang="en-US" sz="1000" dirty="0" err="1">
                <a:solidFill>
                  <a:srgbClr val="000000"/>
                </a:solidFill>
                <a:latin typeface="Helvetica"/>
                <a:cs typeface="Helvetica"/>
              </a:rPr>
              <a:t>Wajcman</a:t>
            </a:r>
            <a:r>
              <a:rPr lang="en-US" sz="1000" dirty="0">
                <a:solidFill>
                  <a:srgbClr val="000000"/>
                </a:solidFill>
                <a:latin typeface="Helvetica"/>
                <a:cs typeface="Helvetica"/>
              </a:rPr>
              <a:t>, Judy. 2007</a:t>
            </a:r>
            <a:r>
              <a:rPr lang="en-US" sz="1000" dirty="0">
                <a:solidFill>
                  <a:schemeClr val="dk1"/>
                </a:solidFill>
                <a:latin typeface="Helvetica"/>
                <a:cs typeface="Helvetica"/>
              </a:rPr>
              <a:t>. “From Women and Technology to Gendered </a:t>
            </a:r>
            <a:r>
              <a:rPr lang="en-US" sz="1000" dirty="0" smtClean="0">
                <a:solidFill>
                  <a:schemeClr val="dk1"/>
                </a:solidFill>
                <a:latin typeface="Helvetica"/>
                <a:cs typeface="Helvetica"/>
              </a:rPr>
              <a:t>Technoscience</a:t>
            </a:r>
            <a:r>
              <a:rPr lang="en-US" sz="1000" dirty="0">
                <a:solidFill>
                  <a:schemeClr val="dk1"/>
                </a:solidFill>
                <a:latin typeface="Helvetica"/>
                <a:cs typeface="Helvetica"/>
              </a:rPr>
              <a:t>.” </a:t>
            </a:r>
            <a:r>
              <a:rPr lang="en-US" sz="1000" i="1" dirty="0">
                <a:solidFill>
                  <a:schemeClr val="dk1"/>
                </a:solidFill>
                <a:latin typeface="Helvetica"/>
                <a:cs typeface="Helvetica"/>
              </a:rPr>
              <a:t>Information, </a:t>
            </a:r>
            <a:endParaRPr lang="en-US" sz="1000" i="1" dirty="0" smtClean="0">
              <a:solidFill>
                <a:schemeClr val="dk1"/>
              </a:solidFill>
              <a:latin typeface="Helvetica"/>
              <a:cs typeface="Helvetica"/>
            </a:endParaRPr>
          </a:p>
          <a:p>
            <a:r>
              <a:rPr lang="en-US" sz="1000" i="1" dirty="0">
                <a:solidFill>
                  <a:schemeClr val="dk1"/>
                </a:solidFill>
                <a:latin typeface="Helvetica"/>
                <a:cs typeface="Helvetica"/>
              </a:rPr>
              <a:t> </a:t>
            </a:r>
            <a:r>
              <a:rPr lang="en-US" sz="1000" i="1" dirty="0" smtClean="0">
                <a:solidFill>
                  <a:schemeClr val="dk1"/>
                </a:solidFill>
                <a:latin typeface="Helvetica"/>
                <a:cs typeface="Helvetica"/>
              </a:rPr>
              <a:t>  Communication </a:t>
            </a:r>
            <a:r>
              <a:rPr lang="en-US" sz="1000" i="1" dirty="0">
                <a:solidFill>
                  <a:schemeClr val="dk1"/>
                </a:solidFill>
                <a:latin typeface="Helvetica"/>
                <a:cs typeface="Helvetica"/>
              </a:rPr>
              <a:t>and Society</a:t>
            </a:r>
            <a:r>
              <a:rPr lang="en-US" sz="1000" dirty="0">
                <a:solidFill>
                  <a:schemeClr val="dk1"/>
                </a:solidFill>
                <a:latin typeface="Helvetica"/>
                <a:cs typeface="Helvetica"/>
              </a:rPr>
              <a:t>, 10 (3): 287–298.</a:t>
            </a:r>
          </a:p>
        </p:txBody>
      </p:sp>
      <p:sp>
        <p:nvSpPr>
          <p:cNvPr id="30" name="Titel 1"/>
          <p:cNvSpPr txBox="1">
            <a:spLocks/>
          </p:cNvSpPr>
          <p:nvPr/>
        </p:nvSpPr>
        <p:spPr>
          <a:xfrm>
            <a:off x="-2733" y="6034644"/>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31" name="Textfeld 30"/>
          <p:cNvSpPr txBox="1"/>
          <p:nvPr/>
        </p:nvSpPr>
        <p:spPr>
          <a:xfrm>
            <a:off x="1321664" y="6039828"/>
            <a:ext cx="3454792" cy="246221"/>
          </a:xfrm>
          <a:prstGeom prst="rect">
            <a:avLst/>
          </a:prstGeom>
          <a:noFill/>
        </p:spPr>
        <p:txBody>
          <a:bodyPr wrap="none" rtlCol="0">
            <a:spAutoFit/>
          </a:bodyPr>
          <a:lstStyle/>
          <a:p>
            <a:r>
              <a:rPr lang="en-US" sz="1000" dirty="0" smtClean="0">
                <a:solidFill>
                  <a:srgbClr val="800000"/>
                </a:solidFill>
                <a:latin typeface="Helvetica"/>
                <a:cs typeface="Helvetica"/>
              </a:rPr>
              <a:t>Objectivity II: Situated Knowledges and Strong Objectivity</a:t>
            </a:r>
            <a:endParaRPr lang="en-US" sz="1000" dirty="0">
              <a:solidFill>
                <a:srgbClr val="800000"/>
              </a:solidFill>
              <a:latin typeface="Helvetica"/>
              <a:cs typeface="Helvetica"/>
            </a:endParaRPr>
          </a:p>
        </p:txBody>
      </p:sp>
      <p:sp>
        <p:nvSpPr>
          <p:cNvPr id="32" name="Textfeld 31"/>
          <p:cNvSpPr txBox="1"/>
          <p:nvPr/>
        </p:nvSpPr>
        <p:spPr>
          <a:xfrm>
            <a:off x="318063" y="6043197"/>
            <a:ext cx="617164" cy="246221"/>
          </a:xfrm>
          <a:prstGeom prst="rect">
            <a:avLst/>
          </a:prstGeom>
          <a:noFill/>
        </p:spPr>
        <p:txBody>
          <a:bodyPr wrap="none" rtlCol="0">
            <a:spAutoFit/>
          </a:bodyPr>
          <a:lstStyle/>
          <a:p>
            <a:r>
              <a:rPr lang="en-US" sz="1000" dirty="0" smtClean="0">
                <a:solidFill>
                  <a:schemeClr val="bg1"/>
                </a:solidFill>
                <a:latin typeface="Helvetica"/>
                <a:cs typeface="Helvetica"/>
              </a:rPr>
              <a:t>Week 5</a:t>
            </a:r>
            <a:endParaRPr lang="en-US" sz="1000" dirty="0">
              <a:solidFill>
                <a:schemeClr val="bg1"/>
              </a:solidFill>
              <a:latin typeface="Helvetica"/>
              <a:cs typeface="Helvetica"/>
            </a:endParaRPr>
          </a:p>
        </p:txBody>
      </p:sp>
      <p:sp>
        <p:nvSpPr>
          <p:cNvPr id="33" name="Textfeld 32"/>
          <p:cNvSpPr txBox="1"/>
          <p:nvPr/>
        </p:nvSpPr>
        <p:spPr>
          <a:xfrm>
            <a:off x="331062" y="6312352"/>
            <a:ext cx="6081977" cy="1154162"/>
          </a:xfrm>
          <a:prstGeom prst="rect">
            <a:avLst/>
          </a:prstGeom>
          <a:noFill/>
        </p:spPr>
        <p:txBody>
          <a:bodyPr wrap="square" rtlCol="0">
            <a:spAutoFit/>
          </a:bodyPr>
          <a:lstStyle/>
          <a:p>
            <a:r>
              <a:rPr lang="de-DE" sz="1000" dirty="0" smtClean="0">
                <a:latin typeface="Helvetica"/>
                <a:cs typeface="Helvetica"/>
              </a:rPr>
              <a:t>Readings:</a:t>
            </a:r>
          </a:p>
          <a:p>
            <a:endParaRPr lang="de-DE" sz="600" dirty="0" smtClean="0">
              <a:latin typeface="Helvetica"/>
              <a:cs typeface="Helvetica"/>
            </a:endParaRPr>
          </a:p>
          <a:p>
            <a:r>
              <a:rPr lang="de-DE" sz="1000" dirty="0" smtClean="0">
                <a:latin typeface="Helvetica"/>
                <a:cs typeface="Helvetica"/>
              </a:rPr>
              <a:t>Haraway</a:t>
            </a:r>
            <a:r>
              <a:rPr lang="de-DE" sz="1000" dirty="0">
                <a:latin typeface="Helvetica"/>
                <a:cs typeface="Helvetica"/>
              </a:rPr>
              <a:t>, Donna. 1991. </a:t>
            </a:r>
            <a:r>
              <a:rPr lang="de-DE" sz="1000" i="1" dirty="0" err="1">
                <a:latin typeface="Helvetica"/>
                <a:cs typeface="Helvetica"/>
              </a:rPr>
              <a:t>Simians</a:t>
            </a:r>
            <a:r>
              <a:rPr lang="de-DE" sz="1000" i="1" dirty="0">
                <a:latin typeface="Helvetica"/>
                <a:cs typeface="Helvetica"/>
              </a:rPr>
              <a:t>, Cyborgs </a:t>
            </a:r>
            <a:r>
              <a:rPr lang="de-DE" sz="1000" i="1" dirty="0" err="1">
                <a:latin typeface="Helvetica"/>
                <a:cs typeface="Helvetica"/>
              </a:rPr>
              <a:t>and</a:t>
            </a:r>
            <a:r>
              <a:rPr lang="de-DE" sz="1000" i="1" dirty="0">
                <a:latin typeface="Helvetica"/>
                <a:cs typeface="Helvetica"/>
              </a:rPr>
              <a:t> Women. The </a:t>
            </a:r>
            <a:r>
              <a:rPr lang="de-DE" sz="1000" i="1" dirty="0" err="1">
                <a:latin typeface="Helvetica"/>
                <a:cs typeface="Helvetica"/>
              </a:rPr>
              <a:t>Reinvention</a:t>
            </a:r>
            <a:r>
              <a:rPr lang="de-DE" sz="1000" i="1" dirty="0">
                <a:latin typeface="Helvetica"/>
                <a:cs typeface="Helvetica"/>
              </a:rPr>
              <a:t> </a:t>
            </a:r>
            <a:r>
              <a:rPr lang="de-DE" sz="1000" i="1" dirty="0" err="1">
                <a:latin typeface="Helvetica"/>
                <a:cs typeface="Helvetica"/>
              </a:rPr>
              <a:t>of</a:t>
            </a:r>
            <a:r>
              <a:rPr lang="de-DE" sz="1000" i="1" dirty="0">
                <a:latin typeface="Helvetica"/>
                <a:cs typeface="Helvetica"/>
              </a:rPr>
              <a:t> </a:t>
            </a:r>
            <a:r>
              <a:rPr lang="de-DE" sz="1000" i="1" dirty="0" smtClean="0">
                <a:latin typeface="Helvetica"/>
                <a:cs typeface="Helvetica"/>
              </a:rPr>
              <a:t>Nature</a:t>
            </a:r>
            <a:r>
              <a:rPr lang="de-DE" sz="1000" dirty="0" smtClean="0">
                <a:latin typeface="Helvetica"/>
                <a:cs typeface="Helvetica"/>
              </a:rPr>
              <a:t>. New </a:t>
            </a:r>
            <a:r>
              <a:rPr lang="de-DE" sz="1000" dirty="0">
                <a:latin typeface="Helvetica"/>
                <a:cs typeface="Helvetica"/>
              </a:rPr>
              <a:t>York </a:t>
            </a:r>
            <a:r>
              <a:rPr lang="de-DE" sz="1000" dirty="0" err="1">
                <a:latin typeface="Helvetica"/>
                <a:cs typeface="Helvetica"/>
              </a:rPr>
              <a:t>and</a:t>
            </a:r>
            <a:r>
              <a:rPr lang="de-DE" sz="1000" dirty="0">
                <a:latin typeface="Helvetica"/>
                <a:cs typeface="Helvetica"/>
              </a:rPr>
              <a:t> </a:t>
            </a:r>
            <a:endParaRPr lang="de-DE" sz="1000" dirty="0" smtClean="0">
              <a:latin typeface="Helvetica"/>
              <a:cs typeface="Helvetica"/>
            </a:endParaRPr>
          </a:p>
          <a:p>
            <a:r>
              <a:rPr lang="de-DE" sz="1000" dirty="0">
                <a:latin typeface="Helvetica"/>
                <a:cs typeface="Helvetica"/>
              </a:rPr>
              <a:t> </a:t>
            </a:r>
            <a:r>
              <a:rPr lang="de-DE" sz="1000" dirty="0" smtClean="0">
                <a:latin typeface="Helvetica"/>
                <a:cs typeface="Helvetica"/>
              </a:rPr>
              <a:t>  London</a:t>
            </a:r>
            <a:r>
              <a:rPr lang="de-DE" sz="1000" dirty="0">
                <a:latin typeface="Helvetica"/>
                <a:cs typeface="Helvetica"/>
              </a:rPr>
              <a:t>: Routledge. Chapter: “</a:t>
            </a:r>
            <a:r>
              <a:rPr lang="de-DE" sz="1000" dirty="0" err="1">
                <a:latin typeface="Helvetica"/>
                <a:cs typeface="Helvetica"/>
              </a:rPr>
              <a:t>Situated</a:t>
            </a:r>
            <a:r>
              <a:rPr lang="de-DE" sz="1000" dirty="0">
                <a:latin typeface="Helvetica"/>
                <a:cs typeface="Helvetica"/>
              </a:rPr>
              <a:t> </a:t>
            </a:r>
            <a:r>
              <a:rPr lang="de-DE" sz="1000" dirty="0" smtClean="0">
                <a:latin typeface="Helvetica"/>
                <a:cs typeface="Helvetica"/>
              </a:rPr>
              <a:t>Knowledges: The </a:t>
            </a:r>
            <a:r>
              <a:rPr lang="de-DE" sz="1000" dirty="0">
                <a:latin typeface="Helvetica"/>
                <a:cs typeface="Helvetica"/>
              </a:rPr>
              <a:t>Science </a:t>
            </a:r>
            <a:r>
              <a:rPr lang="de-DE" sz="1000" dirty="0" err="1">
                <a:latin typeface="Helvetica"/>
                <a:cs typeface="Helvetica"/>
              </a:rPr>
              <a:t>Question</a:t>
            </a:r>
            <a:r>
              <a:rPr lang="de-DE" sz="1000" dirty="0">
                <a:latin typeface="Helvetica"/>
                <a:cs typeface="Helvetica"/>
              </a:rPr>
              <a:t> in </a:t>
            </a:r>
            <a:r>
              <a:rPr lang="de-DE" sz="1000" dirty="0" err="1">
                <a:latin typeface="Helvetica"/>
                <a:cs typeface="Helvetica"/>
              </a:rPr>
              <a:t>Feminism</a:t>
            </a:r>
            <a:r>
              <a:rPr lang="de-DE" sz="1000" dirty="0">
                <a:latin typeface="Helvetica"/>
                <a:cs typeface="Helvetica"/>
              </a:rPr>
              <a:t> </a:t>
            </a:r>
            <a:r>
              <a:rPr lang="de-DE" sz="1000" dirty="0" err="1">
                <a:latin typeface="Helvetica"/>
                <a:cs typeface="Helvetica"/>
              </a:rPr>
              <a:t>and</a:t>
            </a:r>
            <a:r>
              <a:rPr lang="de-DE" sz="1000" dirty="0">
                <a:latin typeface="Helvetica"/>
                <a:cs typeface="Helvetica"/>
              </a:rPr>
              <a:t> </a:t>
            </a:r>
            <a:r>
              <a:rPr lang="de-DE" sz="1000" dirty="0" err="1">
                <a:latin typeface="Helvetica"/>
                <a:cs typeface="Helvetica"/>
              </a:rPr>
              <a:t>the</a:t>
            </a:r>
            <a:r>
              <a:rPr lang="de-DE" sz="1000" dirty="0">
                <a:latin typeface="Helvetica"/>
                <a:cs typeface="Helvetica"/>
              </a:rPr>
              <a:t> </a:t>
            </a:r>
            <a:endParaRPr lang="de-DE" sz="1000" dirty="0" smtClean="0">
              <a:latin typeface="Helvetica"/>
              <a:cs typeface="Helvetica"/>
            </a:endParaRPr>
          </a:p>
          <a:p>
            <a:r>
              <a:rPr lang="de-DE" sz="1000" dirty="0">
                <a:latin typeface="Helvetica"/>
                <a:cs typeface="Helvetica"/>
              </a:rPr>
              <a:t> </a:t>
            </a:r>
            <a:r>
              <a:rPr lang="de-DE" sz="1000" dirty="0" smtClean="0">
                <a:latin typeface="Helvetica"/>
                <a:cs typeface="Helvetica"/>
              </a:rPr>
              <a:t>  </a:t>
            </a:r>
            <a:r>
              <a:rPr lang="de-DE" sz="1000" dirty="0" err="1" smtClean="0">
                <a:latin typeface="Helvetica"/>
                <a:cs typeface="Helvetica"/>
              </a:rPr>
              <a:t>Privilege</a:t>
            </a:r>
            <a:r>
              <a:rPr lang="de-DE" sz="1000" dirty="0" smtClean="0">
                <a:latin typeface="Helvetica"/>
                <a:cs typeface="Helvetica"/>
              </a:rPr>
              <a:t> </a:t>
            </a:r>
            <a:r>
              <a:rPr lang="de-DE" sz="1000" dirty="0" err="1">
                <a:latin typeface="Helvetica"/>
                <a:cs typeface="Helvetica"/>
              </a:rPr>
              <a:t>of</a:t>
            </a:r>
            <a:r>
              <a:rPr lang="de-DE" sz="1000" dirty="0">
                <a:latin typeface="Helvetica"/>
                <a:cs typeface="Helvetica"/>
              </a:rPr>
              <a:t> Partial </a:t>
            </a:r>
            <a:r>
              <a:rPr lang="de-DE" sz="1000" dirty="0" err="1">
                <a:latin typeface="Helvetica"/>
                <a:cs typeface="Helvetica"/>
              </a:rPr>
              <a:t>Perspective</a:t>
            </a:r>
            <a:r>
              <a:rPr lang="de-DE" sz="1000" dirty="0">
                <a:latin typeface="Helvetica"/>
                <a:cs typeface="Helvetica"/>
              </a:rPr>
              <a:t>”</a:t>
            </a:r>
            <a:r>
              <a:rPr lang="de-DE" sz="1000" dirty="0" smtClean="0">
                <a:latin typeface="Helvetica"/>
                <a:cs typeface="Helvetica"/>
              </a:rPr>
              <a:t>, </a:t>
            </a:r>
            <a:r>
              <a:rPr lang="fi-FI" sz="1000" dirty="0" smtClean="0">
                <a:latin typeface="Helvetica"/>
                <a:cs typeface="Helvetica"/>
              </a:rPr>
              <a:t>183</a:t>
            </a:r>
            <a:r>
              <a:rPr lang="fi-FI" sz="1000" dirty="0">
                <a:latin typeface="Helvetica"/>
                <a:cs typeface="Helvetica"/>
              </a:rPr>
              <a:t>–201</a:t>
            </a:r>
            <a:r>
              <a:rPr lang="fi-FI" sz="1000" dirty="0" smtClean="0">
                <a:latin typeface="Helvetica"/>
                <a:cs typeface="Helvetica"/>
              </a:rPr>
              <a:t>.</a:t>
            </a:r>
          </a:p>
          <a:p>
            <a:endParaRPr lang="fi-FI" sz="300" dirty="0">
              <a:latin typeface="Helvetica"/>
              <a:cs typeface="Helvetica"/>
            </a:endParaRPr>
          </a:p>
          <a:p>
            <a:r>
              <a:rPr lang="fi-FI" sz="1000" dirty="0" err="1">
                <a:latin typeface="Helvetica"/>
                <a:cs typeface="Helvetica"/>
              </a:rPr>
              <a:t>Harding</a:t>
            </a:r>
            <a:r>
              <a:rPr lang="fi-FI" sz="1000" dirty="0">
                <a:latin typeface="Helvetica"/>
                <a:cs typeface="Helvetica"/>
              </a:rPr>
              <a:t>, Sandra. 1993. “</a:t>
            </a:r>
            <a:r>
              <a:rPr lang="fi-FI" sz="1000" dirty="0" err="1">
                <a:latin typeface="Helvetica"/>
                <a:cs typeface="Helvetica"/>
              </a:rPr>
              <a:t>Rethinking</a:t>
            </a:r>
            <a:r>
              <a:rPr lang="fi-FI" sz="1000" dirty="0">
                <a:latin typeface="Helvetica"/>
                <a:cs typeface="Helvetica"/>
              </a:rPr>
              <a:t> </a:t>
            </a:r>
            <a:r>
              <a:rPr lang="fi-FI" sz="1000" dirty="0" err="1">
                <a:latin typeface="Helvetica"/>
                <a:cs typeface="Helvetica"/>
              </a:rPr>
              <a:t>Standpoint</a:t>
            </a:r>
            <a:r>
              <a:rPr lang="fi-FI" sz="1000" dirty="0">
                <a:latin typeface="Helvetica"/>
                <a:cs typeface="Helvetica"/>
              </a:rPr>
              <a:t> </a:t>
            </a:r>
            <a:r>
              <a:rPr lang="fi-FI" sz="1000" dirty="0" err="1">
                <a:latin typeface="Helvetica"/>
                <a:cs typeface="Helvetica"/>
              </a:rPr>
              <a:t>Epistemology</a:t>
            </a:r>
            <a:r>
              <a:rPr lang="fi-FI" sz="1000" dirty="0">
                <a:latin typeface="Helvetica"/>
                <a:cs typeface="Helvetica"/>
              </a:rPr>
              <a:t>: </a:t>
            </a:r>
            <a:r>
              <a:rPr lang="fi-FI" sz="1000" dirty="0" err="1">
                <a:latin typeface="Helvetica"/>
                <a:cs typeface="Helvetica"/>
              </a:rPr>
              <a:t>What</a:t>
            </a:r>
            <a:r>
              <a:rPr lang="fi-FI" sz="1000" dirty="0">
                <a:latin typeface="Helvetica"/>
                <a:cs typeface="Helvetica"/>
              </a:rPr>
              <a:t> is ‘</a:t>
            </a:r>
            <a:r>
              <a:rPr lang="fi-FI" sz="1000" dirty="0" err="1" smtClean="0">
                <a:latin typeface="Helvetica"/>
                <a:cs typeface="Helvetica"/>
              </a:rPr>
              <a:t>Strong</a:t>
            </a:r>
            <a:r>
              <a:rPr lang="fi-FI" sz="1000" dirty="0">
                <a:latin typeface="Helvetica"/>
                <a:cs typeface="Helvetica"/>
              </a:rPr>
              <a:t> </a:t>
            </a:r>
            <a:r>
              <a:rPr lang="fi-FI" sz="1000" dirty="0" err="1" smtClean="0">
                <a:latin typeface="Helvetica"/>
                <a:cs typeface="Helvetica"/>
              </a:rPr>
              <a:t>Objectivity</a:t>
            </a:r>
            <a:r>
              <a:rPr lang="fi-FI" sz="1000" dirty="0">
                <a:latin typeface="Helvetica"/>
                <a:cs typeface="Helvetica"/>
              </a:rPr>
              <a:t>’?” In </a:t>
            </a:r>
            <a:r>
              <a:rPr lang="fi-FI" sz="1000" i="1" dirty="0" err="1">
                <a:latin typeface="Helvetica"/>
                <a:cs typeface="Helvetica"/>
              </a:rPr>
              <a:t>Feminist</a:t>
            </a:r>
            <a:r>
              <a:rPr lang="fi-FI" sz="1000" i="1" dirty="0">
                <a:latin typeface="Helvetica"/>
                <a:cs typeface="Helvetica"/>
              </a:rPr>
              <a:t> </a:t>
            </a:r>
            <a:endParaRPr lang="fi-FI" sz="1000" i="1" dirty="0" smtClean="0">
              <a:latin typeface="Helvetica"/>
              <a:cs typeface="Helvetica"/>
            </a:endParaRPr>
          </a:p>
          <a:p>
            <a:r>
              <a:rPr lang="fi-FI" sz="1000" i="1" dirty="0">
                <a:latin typeface="Helvetica"/>
                <a:cs typeface="Helvetica"/>
              </a:rPr>
              <a:t> </a:t>
            </a:r>
            <a:r>
              <a:rPr lang="fi-FI" sz="1000" i="1" dirty="0" smtClean="0">
                <a:latin typeface="Helvetica"/>
                <a:cs typeface="Helvetica"/>
              </a:rPr>
              <a:t>  </a:t>
            </a:r>
            <a:r>
              <a:rPr lang="fi-FI" sz="1000" i="1" dirty="0" err="1" smtClean="0">
                <a:latin typeface="Helvetica"/>
                <a:cs typeface="Helvetica"/>
              </a:rPr>
              <a:t>Epistemologies</a:t>
            </a:r>
            <a:r>
              <a:rPr lang="fi-FI" sz="1000" dirty="0">
                <a:latin typeface="Helvetica"/>
                <a:cs typeface="Helvetica"/>
              </a:rPr>
              <a:t>. </a:t>
            </a:r>
            <a:r>
              <a:rPr lang="fi-FI" sz="1000" dirty="0" smtClean="0">
                <a:latin typeface="Helvetica"/>
                <a:cs typeface="Helvetica"/>
              </a:rPr>
              <a:t>Ed</a:t>
            </a:r>
            <a:r>
              <a:rPr lang="fi-FI" sz="1000" dirty="0">
                <a:latin typeface="Helvetica"/>
                <a:cs typeface="Helvetica"/>
              </a:rPr>
              <a:t>. Linda </a:t>
            </a:r>
            <a:r>
              <a:rPr lang="fi-FI" sz="1000" dirty="0" err="1">
                <a:latin typeface="Helvetica"/>
                <a:cs typeface="Helvetica"/>
              </a:rPr>
              <a:t>Alcoff</a:t>
            </a:r>
            <a:r>
              <a:rPr lang="fi-FI" sz="1000" dirty="0">
                <a:latin typeface="Helvetica"/>
                <a:cs typeface="Helvetica"/>
              </a:rPr>
              <a:t> and Elizabeth </a:t>
            </a:r>
            <a:r>
              <a:rPr lang="fi-FI" sz="1000" dirty="0" smtClean="0">
                <a:latin typeface="Helvetica"/>
                <a:cs typeface="Helvetica"/>
              </a:rPr>
              <a:t>Potter. London </a:t>
            </a:r>
            <a:r>
              <a:rPr lang="fi-FI" sz="1000" dirty="0">
                <a:latin typeface="Helvetica"/>
                <a:cs typeface="Helvetica"/>
              </a:rPr>
              <a:t>and New York: Routledge, 49–82.</a:t>
            </a:r>
            <a:endParaRPr lang="en-US" sz="1000" dirty="0">
              <a:solidFill>
                <a:schemeClr val="dk1"/>
              </a:solidFill>
              <a:latin typeface="Helvetica"/>
              <a:cs typeface="Helvetica"/>
            </a:endParaRPr>
          </a:p>
        </p:txBody>
      </p:sp>
    </p:spTree>
    <p:extLst>
      <p:ext uri="{BB962C8B-B14F-4D97-AF65-F5344CB8AC3E}">
        <p14:creationId xmlns:p14="http://schemas.microsoft.com/office/powerpoint/2010/main" val="34294743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0" y="2086606"/>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6" name="Textfeld 5"/>
          <p:cNvSpPr txBox="1"/>
          <p:nvPr/>
        </p:nvSpPr>
        <p:spPr>
          <a:xfrm>
            <a:off x="1324397" y="2091790"/>
            <a:ext cx="1033005" cy="246221"/>
          </a:xfrm>
          <a:prstGeom prst="rect">
            <a:avLst/>
          </a:prstGeom>
          <a:noFill/>
        </p:spPr>
        <p:txBody>
          <a:bodyPr wrap="none" rtlCol="0">
            <a:spAutoFit/>
          </a:bodyPr>
          <a:lstStyle/>
          <a:p>
            <a:r>
              <a:rPr lang="en-US" sz="1000" dirty="0" smtClean="0">
                <a:solidFill>
                  <a:srgbClr val="800000"/>
                </a:solidFill>
                <a:latin typeface="Helvetica"/>
                <a:cs typeface="Helvetica"/>
              </a:rPr>
              <a:t>Technoscience</a:t>
            </a:r>
            <a:endParaRPr lang="en-US" sz="1000" dirty="0">
              <a:solidFill>
                <a:srgbClr val="800000"/>
              </a:solidFill>
              <a:latin typeface="Helvetica"/>
              <a:cs typeface="Helvetica"/>
            </a:endParaRPr>
          </a:p>
        </p:txBody>
      </p:sp>
      <p:sp>
        <p:nvSpPr>
          <p:cNvPr id="7" name="Textfeld 6"/>
          <p:cNvSpPr txBox="1"/>
          <p:nvPr/>
        </p:nvSpPr>
        <p:spPr>
          <a:xfrm>
            <a:off x="320796" y="2095159"/>
            <a:ext cx="617164" cy="246221"/>
          </a:xfrm>
          <a:prstGeom prst="rect">
            <a:avLst/>
          </a:prstGeom>
          <a:noFill/>
        </p:spPr>
        <p:txBody>
          <a:bodyPr wrap="none" rtlCol="0">
            <a:spAutoFit/>
          </a:bodyPr>
          <a:lstStyle/>
          <a:p>
            <a:r>
              <a:rPr lang="en-US" sz="1000" dirty="0" smtClean="0">
                <a:solidFill>
                  <a:schemeClr val="bg1"/>
                </a:solidFill>
                <a:latin typeface="Helvetica"/>
                <a:cs typeface="Helvetica"/>
              </a:rPr>
              <a:t>Week 8</a:t>
            </a:r>
            <a:endParaRPr lang="en-US" sz="1000" dirty="0">
              <a:solidFill>
                <a:schemeClr val="bg1"/>
              </a:solidFill>
              <a:latin typeface="Helvetica"/>
              <a:cs typeface="Helvetica"/>
            </a:endParaRPr>
          </a:p>
        </p:txBody>
      </p:sp>
      <p:sp>
        <p:nvSpPr>
          <p:cNvPr id="8" name="Textfeld 7"/>
          <p:cNvSpPr txBox="1"/>
          <p:nvPr/>
        </p:nvSpPr>
        <p:spPr>
          <a:xfrm>
            <a:off x="333795" y="2363824"/>
            <a:ext cx="6081523" cy="800219"/>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pPr algn="just"/>
            <a:r>
              <a:rPr lang="en-US" sz="1000" dirty="0">
                <a:solidFill>
                  <a:schemeClr val="dk1"/>
                </a:solidFill>
                <a:latin typeface="Helvetica Neue"/>
                <a:cs typeface="Helvetica Neue"/>
              </a:rPr>
              <a:t>Haraway, Donna. 1992. “The Promises of Monsters: A Regenerative Politics </a:t>
            </a:r>
            <a:r>
              <a:rPr lang="en-US" sz="1000" dirty="0" smtClean="0">
                <a:solidFill>
                  <a:schemeClr val="dk1"/>
                </a:solidFill>
                <a:latin typeface="Helvetica Neue"/>
                <a:cs typeface="Helvetica Neue"/>
              </a:rPr>
              <a:t>for Inappropriate</a:t>
            </a:r>
            <a:r>
              <a:rPr lang="en-US" sz="1000" dirty="0">
                <a:solidFill>
                  <a:schemeClr val="dk1"/>
                </a:solidFill>
                <a:latin typeface="Helvetica Neue"/>
                <a:cs typeface="Helvetica Neue"/>
              </a:rPr>
              <a:t>/d Others”. </a:t>
            </a:r>
            <a:endParaRPr lang="en-US" sz="1000" dirty="0" smtClean="0">
              <a:solidFill>
                <a:schemeClr val="dk1"/>
              </a:solidFill>
              <a:latin typeface="Helvetica Neue"/>
              <a:cs typeface="Helvetica Neue"/>
            </a:endParaRPr>
          </a:p>
          <a:p>
            <a:pPr algn="just"/>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In </a:t>
            </a:r>
            <a:r>
              <a:rPr lang="en-US" sz="1000" i="1" dirty="0">
                <a:solidFill>
                  <a:schemeClr val="dk1"/>
                </a:solidFill>
                <a:latin typeface="Helvetica Neue"/>
                <a:cs typeface="Helvetica Neue"/>
              </a:rPr>
              <a:t>Cultural Studies</a:t>
            </a:r>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Eds</a:t>
            </a:r>
            <a:r>
              <a:rPr lang="en-US" sz="1000" dirty="0">
                <a:solidFill>
                  <a:schemeClr val="dk1"/>
                </a:solidFill>
                <a:latin typeface="Helvetica Neue"/>
                <a:cs typeface="Helvetica Neue"/>
              </a:rPr>
              <a:t>. Lawrence </a:t>
            </a:r>
            <a:r>
              <a:rPr lang="en-US" sz="1000" dirty="0" err="1">
                <a:solidFill>
                  <a:schemeClr val="dk1"/>
                </a:solidFill>
                <a:latin typeface="Helvetica Neue"/>
                <a:cs typeface="Helvetica Neue"/>
              </a:rPr>
              <a:t>Grossberg</a:t>
            </a:r>
            <a:r>
              <a:rPr lang="en-US" sz="1000" dirty="0">
                <a:solidFill>
                  <a:schemeClr val="dk1"/>
                </a:solidFill>
                <a:latin typeface="Helvetica Neue"/>
                <a:cs typeface="Helvetica Neue"/>
              </a:rPr>
              <a:t>, Cary </a:t>
            </a:r>
            <a:r>
              <a:rPr lang="en-US" sz="1000" dirty="0" smtClean="0">
                <a:solidFill>
                  <a:schemeClr val="dk1"/>
                </a:solidFill>
                <a:latin typeface="Helvetica Neue"/>
                <a:cs typeface="Helvetica Neue"/>
              </a:rPr>
              <a:t>Nelson</a:t>
            </a:r>
            <a:r>
              <a:rPr lang="en-US" sz="1000" dirty="0">
                <a:solidFill>
                  <a:schemeClr val="dk1"/>
                </a:solidFill>
                <a:latin typeface="Helvetica Neue"/>
                <a:cs typeface="Helvetica Neue"/>
              </a:rPr>
              <a:t>, and Paula </a:t>
            </a:r>
            <a:r>
              <a:rPr lang="en-US" sz="1000" dirty="0" err="1">
                <a:solidFill>
                  <a:schemeClr val="dk1"/>
                </a:solidFill>
                <a:latin typeface="Helvetica Neue"/>
                <a:cs typeface="Helvetica Neue"/>
              </a:rPr>
              <a:t>Treichler</a:t>
            </a:r>
            <a:r>
              <a:rPr lang="en-US" sz="1000" dirty="0">
                <a:solidFill>
                  <a:schemeClr val="dk1"/>
                </a:solidFill>
                <a:latin typeface="Helvetica Neue"/>
                <a:cs typeface="Helvetica Neue"/>
              </a:rPr>
              <a:t>. New York and </a:t>
            </a:r>
            <a:endParaRPr lang="en-US" sz="1000" dirty="0" smtClean="0">
              <a:solidFill>
                <a:schemeClr val="dk1"/>
              </a:solidFill>
              <a:latin typeface="Helvetica Neue"/>
              <a:cs typeface="Helvetica Neue"/>
            </a:endParaRPr>
          </a:p>
          <a:p>
            <a:pPr algn="just"/>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London</a:t>
            </a:r>
            <a:r>
              <a:rPr lang="en-US" sz="1000" dirty="0">
                <a:solidFill>
                  <a:schemeClr val="dk1"/>
                </a:solidFill>
                <a:latin typeface="Helvetica Neue"/>
                <a:cs typeface="Helvetica Neue"/>
              </a:rPr>
              <a:t>: Routledge, 295–337.</a:t>
            </a:r>
          </a:p>
        </p:txBody>
      </p:sp>
      <p:sp>
        <p:nvSpPr>
          <p:cNvPr id="10" name="Titel 1"/>
          <p:cNvSpPr txBox="1">
            <a:spLocks/>
          </p:cNvSpPr>
          <p:nvPr/>
        </p:nvSpPr>
        <p:spPr>
          <a:xfrm>
            <a:off x="-2279" y="3297102"/>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11" name="Textfeld 10"/>
          <p:cNvSpPr txBox="1"/>
          <p:nvPr/>
        </p:nvSpPr>
        <p:spPr>
          <a:xfrm>
            <a:off x="1322118" y="3302286"/>
            <a:ext cx="2394493" cy="246221"/>
          </a:xfrm>
          <a:prstGeom prst="rect">
            <a:avLst/>
          </a:prstGeom>
          <a:noFill/>
        </p:spPr>
        <p:txBody>
          <a:bodyPr wrap="none" rtlCol="0">
            <a:spAutoFit/>
          </a:bodyPr>
          <a:lstStyle/>
          <a:p>
            <a:r>
              <a:rPr lang="en-US" sz="1000" dirty="0" smtClean="0">
                <a:solidFill>
                  <a:srgbClr val="800000"/>
                </a:solidFill>
                <a:latin typeface="Helvetica"/>
                <a:cs typeface="Helvetica"/>
              </a:rPr>
              <a:t>Biopolitics: Medicine and Reproduction</a:t>
            </a:r>
            <a:endParaRPr lang="en-US" sz="1000" dirty="0">
              <a:solidFill>
                <a:srgbClr val="800000"/>
              </a:solidFill>
              <a:latin typeface="Helvetica"/>
              <a:cs typeface="Helvetica"/>
            </a:endParaRPr>
          </a:p>
        </p:txBody>
      </p:sp>
      <p:sp>
        <p:nvSpPr>
          <p:cNvPr id="12" name="Textfeld 11"/>
          <p:cNvSpPr txBox="1"/>
          <p:nvPr/>
        </p:nvSpPr>
        <p:spPr>
          <a:xfrm>
            <a:off x="318517" y="3305655"/>
            <a:ext cx="617164" cy="246221"/>
          </a:xfrm>
          <a:prstGeom prst="rect">
            <a:avLst/>
          </a:prstGeom>
          <a:noFill/>
        </p:spPr>
        <p:txBody>
          <a:bodyPr wrap="none" rtlCol="0">
            <a:spAutoFit/>
          </a:bodyPr>
          <a:lstStyle/>
          <a:p>
            <a:r>
              <a:rPr lang="en-US" sz="1000" dirty="0" smtClean="0">
                <a:solidFill>
                  <a:schemeClr val="bg1"/>
                </a:solidFill>
                <a:latin typeface="Helvetica"/>
                <a:cs typeface="Helvetica"/>
              </a:rPr>
              <a:t>Week </a:t>
            </a:r>
            <a:r>
              <a:rPr lang="en-US" sz="1000" dirty="0">
                <a:solidFill>
                  <a:schemeClr val="bg1"/>
                </a:solidFill>
                <a:latin typeface="Helvetica"/>
                <a:cs typeface="Helvetica"/>
              </a:rPr>
              <a:t>9</a:t>
            </a:r>
          </a:p>
        </p:txBody>
      </p:sp>
      <p:sp>
        <p:nvSpPr>
          <p:cNvPr id="13" name="Textfeld 12"/>
          <p:cNvSpPr txBox="1"/>
          <p:nvPr/>
        </p:nvSpPr>
        <p:spPr>
          <a:xfrm>
            <a:off x="331516" y="3574320"/>
            <a:ext cx="6081523" cy="1661993"/>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r>
              <a:rPr lang="en-US" sz="1000" dirty="0">
                <a:solidFill>
                  <a:schemeClr val="dk1"/>
                </a:solidFill>
                <a:latin typeface="Helvetica Neue"/>
                <a:cs typeface="Helvetica Neue"/>
              </a:rPr>
              <a:t>Murphy, Michel. 2012. </a:t>
            </a:r>
            <a:r>
              <a:rPr lang="en-US" sz="1000" i="1" dirty="0">
                <a:solidFill>
                  <a:schemeClr val="dk1"/>
                </a:solidFill>
                <a:latin typeface="Helvetica Neue"/>
                <a:cs typeface="Helvetica Neue"/>
              </a:rPr>
              <a:t>Seizing the Means of Reproduction. Entanglements of </a:t>
            </a:r>
            <a:r>
              <a:rPr lang="en-US" sz="1000" i="1" dirty="0" smtClean="0">
                <a:solidFill>
                  <a:schemeClr val="dk1"/>
                </a:solidFill>
                <a:latin typeface="Helvetica Neue"/>
                <a:cs typeface="Helvetica Neue"/>
              </a:rPr>
              <a:t>Feminism</a:t>
            </a:r>
            <a:r>
              <a:rPr lang="en-US" sz="1000" i="1" dirty="0">
                <a:solidFill>
                  <a:schemeClr val="dk1"/>
                </a:solidFill>
                <a:latin typeface="Helvetica Neue"/>
                <a:cs typeface="Helvetica Neue"/>
              </a:rPr>
              <a:t>, Health, and </a:t>
            </a:r>
            <a:endParaRPr lang="en-US" sz="1000" i="1" dirty="0" smtClean="0">
              <a:solidFill>
                <a:schemeClr val="dk1"/>
              </a:solidFill>
              <a:latin typeface="Helvetica Neue"/>
              <a:cs typeface="Helvetica Neue"/>
            </a:endParaRPr>
          </a:p>
          <a:p>
            <a:r>
              <a:rPr lang="en-US" sz="1000" i="1" dirty="0">
                <a:solidFill>
                  <a:schemeClr val="dk1"/>
                </a:solidFill>
                <a:latin typeface="Helvetica Neue"/>
                <a:cs typeface="Helvetica Neue"/>
              </a:rPr>
              <a:t> </a:t>
            </a:r>
            <a:r>
              <a:rPr lang="en-US" sz="1000" i="1" dirty="0" smtClean="0">
                <a:solidFill>
                  <a:schemeClr val="dk1"/>
                </a:solidFill>
                <a:latin typeface="Helvetica Neue"/>
                <a:cs typeface="Helvetica Neue"/>
              </a:rPr>
              <a:t>  Technoscience</a:t>
            </a:r>
            <a:r>
              <a:rPr lang="en-US" sz="1000" dirty="0">
                <a:solidFill>
                  <a:schemeClr val="dk1"/>
                </a:solidFill>
                <a:latin typeface="Helvetica Neue"/>
                <a:cs typeface="Helvetica Neue"/>
              </a:rPr>
              <a:t>. Durham and London: Duke University </a:t>
            </a:r>
            <a:r>
              <a:rPr lang="en-US" sz="1000" dirty="0" smtClean="0">
                <a:solidFill>
                  <a:schemeClr val="dk1"/>
                </a:solidFill>
                <a:latin typeface="Helvetica Neue"/>
                <a:cs typeface="Helvetica Neue"/>
              </a:rPr>
              <a:t>Press</a:t>
            </a:r>
            <a:r>
              <a:rPr lang="en-US" sz="1000" dirty="0">
                <a:solidFill>
                  <a:schemeClr val="dk1"/>
                </a:solidFill>
                <a:latin typeface="Helvetica Neue"/>
                <a:cs typeface="Helvetica Neue"/>
              </a:rPr>
              <a:t>. Chapter: “Introduction: Feminism in/as </a:t>
            </a:r>
            <a:endParaRPr lang="en-US" sz="1000" dirty="0" smtClean="0">
              <a:solidFill>
                <a:schemeClr val="dk1"/>
              </a:solidFill>
              <a:latin typeface="Helvetica Neue"/>
              <a:cs typeface="Helvetica Neue"/>
            </a:endParaRPr>
          </a:p>
          <a:p>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Biopolitics</a:t>
            </a:r>
            <a:r>
              <a:rPr lang="en-US" sz="1000" dirty="0">
                <a:solidFill>
                  <a:schemeClr val="dk1"/>
                </a:solidFill>
                <a:latin typeface="Helvetica Neue"/>
                <a:cs typeface="Helvetica Neue"/>
              </a:rPr>
              <a:t>”, 1–24.</a:t>
            </a:r>
          </a:p>
          <a:p>
            <a:endParaRPr lang="en-US" sz="300" dirty="0">
              <a:solidFill>
                <a:schemeClr val="dk1"/>
              </a:solidFill>
              <a:latin typeface="Helvetica Neue"/>
              <a:cs typeface="Helvetica Neue"/>
            </a:endParaRPr>
          </a:p>
          <a:p>
            <a:r>
              <a:rPr lang="en-US" sz="1000" dirty="0">
                <a:solidFill>
                  <a:schemeClr val="dk1"/>
                </a:solidFill>
                <a:latin typeface="Helvetica Neue"/>
                <a:cs typeface="Helvetica Neue"/>
              </a:rPr>
              <a:t>Clarke, Adele. 1995. “Modernity, Postmodernity and Human Reproductive </a:t>
            </a:r>
            <a:r>
              <a:rPr lang="en-US" sz="1000" dirty="0" smtClean="0">
                <a:solidFill>
                  <a:schemeClr val="dk1"/>
                </a:solidFill>
                <a:latin typeface="Helvetica Neue"/>
                <a:cs typeface="Helvetica Neue"/>
              </a:rPr>
              <a:t>Processes </a:t>
            </a:r>
            <a:r>
              <a:rPr lang="en-US" sz="1000" dirty="0">
                <a:solidFill>
                  <a:schemeClr val="dk1"/>
                </a:solidFill>
                <a:latin typeface="Helvetica Neue"/>
                <a:cs typeface="Helvetica Neue"/>
              </a:rPr>
              <a:t>c1890-1990, or </a:t>
            </a:r>
            <a:endParaRPr lang="en-US" sz="1000" dirty="0" smtClean="0">
              <a:solidFill>
                <a:schemeClr val="dk1"/>
              </a:solidFill>
              <a:latin typeface="Helvetica Neue"/>
              <a:cs typeface="Helvetica Neue"/>
            </a:endParaRPr>
          </a:p>
          <a:p>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a:t>
            </a:r>
            <a:r>
              <a:rPr lang="en-US" sz="1000" dirty="0">
                <a:solidFill>
                  <a:schemeClr val="dk1"/>
                </a:solidFill>
                <a:latin typeface="Helvetica Neue"/>
                <a:cs typeface="Helvetica Neue"/>
              </a:rPr>
              <a:t>Mommy, Where do Cyborgs Come From Anyway?’” </a:t>
            </a:r>
            <a:r>
              <a:rPr lang="en-US" sz="1000" dirty="0" smtClean="0">
                <a:solidFill>
                  <a:schemeClr val="dk1"/>
                </a:solidFill>
                <a:latin typeface="Helvetica Neue"/>
                <a:cs typeface="Helvetica Neue"/>
              </a:rPr>
              <a:t>In </a:t>
            </a:r>
            <a:r>
              <a:rPr lang="en-US" sz="1000" i="1" dirty="0">
                <a:solidFill>
                  <a:schemeClr val="dk1"/>
                </a:solidFill>
                <a:latin typeface="Helvetica Neue"/>
                <a:cs typeface="Helvetica Neue"/>
              </a:rPr>
              <a:t>The Cyborg Handbook</a:t>
            </a:r>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Ed</a:t>
            </a:r>
            <a:r>
              <a:rPr lang="en-US" sz="1000" dirty="0">
                <a:solidFill>
                  <a:schemeClr val="dk1"/>
                </a:solidFill>
                <a:latin typeface="Helvetica Neue"/>
                <a:cs typeface="Helvetica Neue"/>
              </a:rPr>
              <a:t>. Chris </a:t>
            </a:r>
            <a:r>
              <a:rPr lang="en-US" sz="1000" dirty="0" err="1">
                <a:solidFill>
                  <a:schemeClr val="dk1"/>
                </a:solidFill>
                <a:latin typeface="Helvetica Neue"/>
                <a:cs typeface="Helvetica Neue"/>
              </a:rPr>
              <a:t>Hables</a:t>
            </a:r>
            <a:r>
              <a:rPr lang="en-US" sz="1000" dirty="0">
                <a:solidFill>
                  <a:schemeClr val="dk1"/>
                </a:solidFill>
                <a:latin typeface="Helvetica Neue"/>
                <a:cs typeface="Helvetica Neue"/>
              </a:rPr>
              <a:t> Gray. </a:t>
            </a:r>
            <a:endParaRPr lang="en-US" sz="1000" dirty="0" smtClean="0">
              <a:solidFill>
                <a:schemeClr val="dk1"/>
              </a:solidFill>
              <a:latin typeface="Helvetica Neue"/>
              <a:cs typeface="Helvetica Neue"/>
            </a:endParaRPr>
          </a:p>
          <a:p>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New </a:t>
            </a:r>
            <a:r>
              <a:rPr lang="en-US" sz="1000" dirty="0">
                <a:solidFill>
                  <a:schemeClr val="dk1"/>
                </a:solidFill>
                <a:latin typeface="Helvetica Neue"/>
                <a:cs typeface="Helvetica Neue"/>
              </a:rPr>
              <a:t>York: Routledge, 139–156.</a:t>
            </a:r>
          </a:p>
          <a:p>
            <a:endParaRPr lang="en-US" sz="300" dirty="0">
              <a:solidFill>
                <a:schemeClr val="dk1"/>
              </a:solidFill>
              <a:latin typeface="Helvetica Neue"/>
              <a:cs typeface="Helvetica Neue"/>
            </a:endParaRPr>
          </a:p>
          <a:p>
            <a:pPr marL="0" lvl="1" algn="just">
              <a:defRPr/>
            </a:pPr>
            <a:r>
              <a:rPr lang="en-US" sz="1000" dirty="0" err="1">
                <a:solidFill>
                  <a:schemeClr val="dk1"/>
                </a:solidFill>
                <a:latin typeface="Helvetica Neue"/>
                <a:cs typeface="Helvetica Neue"/>
              </a:rPr>
              <a:t>Tuana</a:t>
            </a:r>
            <a:r>
              <a:rPr lang="en-US" sz="1000" dirty="0">
                <a:solidFill>
                  <a:schemeClr val="dk1"/>
                </a:solidFill>
                <a:latin typeface="Helvetica Neue"/>
                <a:cs typeface="Helvetica Neue"/>
              </a:rPr>
              <a:t>, Nancy. 2006. “The Speculum of Ignorance: The Women’s Health </a:t>
            </a:r>
            <a:r>
              <a:rPr lang="en-US" sz="1000" dirty="0" smtClean="0">
                <a:solidFill>
                  <a:schemeClr val="dk1"/>
                </a:solidFill>
                <a:latin typeface="Helvetica Neue"/>
                <a:cs typeface="Helvetica Neue"/>
              </a:rPr>
              <a:t>Movement </a:t>
            </a:r>
            <a:r>
              <a:rPr lang="en-US" sz="1000" dirty="0">
                <a:solidFill>
                  <a:schemeClr val="dk1"/>
                </a:solidFill>
                <a:latin typeface="Helvetica Neue"/>
                <a:cs typeface="Helvetica Neue"/>
              </a:rPr>
              <a:t>and Epistemologies </a:t>
            </a:r>
            <a:endParaRPr lang="en-US" sz="1000" dirty="0" smtClean="0">
              <a:solidFill>
                <a:schemeClr val="dk1"/>
              </a:solidFill>
              <a:latin typeface="Helvetica Neue"/>
              <a:cs typeface="Helvetica Neue"/>
            </a:endParaRPr>
          </a:p>
          <a:p>
            <a:pPr marL="0" lvl="1" algn="just">
              <a:defRPr/>
            </a:pPr>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of </a:t>
            </a:r>
            <a:r>
              <a:rPr lang="en-US" sz="1000" dirty="0">
                <a:solidFill>
                  <a:schemeClr val="dk1"/>
                </a:solidFill>
                <a:latin typeface="Helvetica Neue"/>
                <a:cs typeface="Helvetica Neue"/>
              </a:rPr>
              <a:t>Ignorance.” </a:t>
            </a:r>
            <a:r>
              <a:rPr lang="en-US" sz="1000" i="1" dirty="0" err="1">
                <a:solidFill>
                  <a:schemeClr val="dk1"/>
                </a:solidFill>
                <a:latin typeface="Helvetica Neue"/>
                <a:cs typeface="Helvetica Neue"/>
              </a:rPr>
              <a:t>Hypatia</a:t>
            </a:r>
            <a:r>
              <a:rPr lang="en-US" sz="1000" i="1" dirty="0">
                <a:solidFill>
                  <a:schemeClr val="dk1"/>
                </a:solidFill>
                <a:latin typeface="Helvetica Neue"/>
                <a:cs typeface="Helvetica Neue"/>
              </a:rPr>
              <a:t>, 21 </a:t>
            </a:r>
            <a:r>
              <a:rPr lang="en-US" sz="1000" dirty="0">
                <a:solidFill>
                  <a:schemeClr val="dk1"/>
                </a:solidFill>
                <a:latin typeface="Helvetica Neue"/>
                <a:cs typeface="Helvetica Neue"/>
              </a:rPr>
              <a:t>(3): 1–19.</a:t>
            </a:r>
          </a:p>
        </p:txBody>
      </p:sp>
      <p:sp>
        <p:nvSpPr>
          <p:cNvPr id="14" name="Titel 1"/>
          <p:cNvSpPr txBox="1">
            <a:spLocks/>
          </p:cNvSpPr>
          <p:nvPr/>
        </p:nvSpPr>
        <p:spPr>
          <a:xfrm>
            <a:off x="-2279" y="5365782"/>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15" name="Textfeld 14"/>
          <p:cNvSpPr txBox="1"/>
          <p:nvPr/>
        </p:nvSpPr>
        <p:spPr>
          <a:xfrm>
            <a:off x="1322118" y="5370966"/>
            <a:ext cx="3249608" cy="246221"/>
          </a:xfrm>
          <a:prstGeom prst="rect">
            <a:avLst/>
          </a:prstGeom>
          <a:noFill/>
        </p:spPr>
        <p:txBody>
          <a:bodyPr wrap="none" rtlCol="0">
            <a:spAutoFit/>
          </a:bodyPr>
          <a:lstStyle/>
          <a:p>
            <a:r>
              <a:rPr lang="en-US" sz="1000" dirty="0" smtClean="0">
                <a:solidFill>
                  <a:srgbClr val="800000"/>
                </a:solidFill>
                <a:latin typeface="Helvetica"/>
                <a:cs typeface="Helvetica"/>
              </a:rPr>
              <a:t>Postcolonial Perspectives on Science and Technology</a:t>
            </a:r>
            <a:endParaRPr lang="en-US" sz="1000" dirty="0">
              <a:solidFill>
                <a:srgbClr val="800000"/>
              </a:solidFill>
              <a:latin typeface="Helvetica"/>
              <a:cs typeface="Helvetica"/>
            </a:endParaRPr>
          </a:p>
        </p:txBody>
      </p:sp>
      <p:sp>
        <p:nvSpPr>
          <p:cNvPr id="16" name="Textfeld 15"/>
          <p:cNvSpPr txBox="1"/>
          <p:nvPr/>
        </p:nvSpPr>
        <p:spPr>
          <a:xfrm>
            <a:off x="318517" y="5374335"/>
            <a:ext cx="688485" cy="246221"/>
          </a:xfrm>
          <a:prstGeom prst="rect">
            <a:avLst/>
          </a:prstGeom>
          <a:noFill/>
        </p:spPr>
        <p:txBody>
          <a:bodyPr wrap="none" rtlCol="0">
            <a:spAutoFit/>
          </a:bodyPr>
          <a:lstStyle/>
          <a:p>
            <a:r>
              <a:rPr lang="en-US" sz="1000" dirty="0" smtClean="0">
                <a:solidFill>
                  <a:schemeClr val="bg1"/>
                </a:solidFill>
                <a:latin typeface="Helvetica"/>
                <a:cs typeface="Helvetica"/>
              </a:rPr>
              <a:t>Week 10</a:t>
            </a:r>
            <a:endParaRPr lang="en-US" sz="1000" dirty="0">
              <a:solidFill>
                <a:schemeClr val="bg1"/>
              </a:solidFill>
              <a:latin typeface="Helvetica"/>
              <a:cs typeface="Helvetica"/>
            </a:endParaRPr>
          </a:p>
        </p:txBody>
      </p:sp>
      <p:sp>
        <p:nvSpPr>
          <p:cNvPr id="17" name="Textfeld 16"/>
          <p:cNvSpPr txBox="1"/>
          <p:nvPr/>
        </p:nvSpPr>
        <p:spPr>
          <a:xfrm>
            <a:off x="331516" y="5643000"/>
            <a:ext cx="6081523" cy="1000274"/>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r>
              <a:rPr lang="en-US" sz="1000" dirty="0" err="1">
                <a:solidFill>
                  <a:schemeClr val="dk1"/>
                </a:solidFill>
                <a:latin typeface="Helvetica"/>
                <a:cs typeface="Helvetica"/>
              </a:rPr>
              <a:t>Subramaniam</a:t>
            </a:r>
            <a:r>
              <a:rPr lang="en-US" sz="1000" dirty="0">
                <a:solidFill>
                  <a:schemeClr val="dk1"/>
                </a:solidFill>
                <a:latin typeface="Helvetica"/>
                <a:cs typeface="Helvetica"/>
              </a:rPr>
              <a:t>, </a:t>
            </a:r>
            <a:r>
              <a:rPr lang="en-US" sz="1000" dirty="0" err="1">
                <a:solidFill>
                  <a:schemeClr val="dk1"/>
                </a:solidFill>
                <a:latin typeface="Helvetica"/>
                <a:cs typeface="Helvetica"/>
              </a:rPr>
              <a:t>Banu</a:t>
            </a:r>
            <a:r>
              <a:rPr lang="en-US" sz="1000" dirty="0">
                <a:solidFill>
                  <a:schemeClr val="dk1"/>
                </a:solidFill>
                <a:latin typeface="Helvetica"/>
                <a:cs typeface="Helvetica"/>
              </a:rPr>
              <a:t>. 2009. “Moored Metamorphoses: A Retrospective </a:t>
            </a:r>
            <a:r>
              <a:rPr lang="en-US" sz="1000">
                <a:solidFill>
                  <a:schemeClr val="dk1"/>
                </a:solidFill>
                <a:latin typeface="Helvetica"/>
                <a:cs typeface="Helvetica"/>
              </a:rPr>
              <a:t>Essay </a:t>
            </a:r>
            <a:r>
              <a:rPr lang="en-US" sz="1000" smtClean="0">
                <a:solidFill>
                  <a:schemeClr val="dk1"/>
                </a:solidFill>
                <a:latin typeface="Helvetica"/>
                <a:cs typeface="Helvetica"/>
              </a:rPr>
              <a:t>on Feminist </a:t>
            </a:r>
            <a:r>
              <a:rPr lang="en-US" sz="1000" dirty="0">
                <a:solidFill>
                  <a:schemeClr val="dk1"/>
                </a:solidFill>
                <a:latin typeface="Helvetica"/>
                <a:cs typeface="Helvetica"/>
              </a:rPr>
              <a:t>Science </a:t>
            </a:r>
            <a:endParaRPr lang="en-US" sz="1000" dirty="0" smtClean="0">
              <a:solidFill>
                <a:schemeClr val="dk1"/>
              </a:solidFill>
              <a:latin typeface="Helvetica"/>
              <a:cs typeface="Helvetica"/>
            </a:endParaRPr>
          </a:p>
          <a:p>
            <a:r>
              <a:rPr lang="en-US" sz="1000" dirty="0">
                <a:solidFill>
                  <a:schemeClr val="dk1"/>
                </a:solidFill>
                <a:latin typeface="Helvetica"/>
                <a:cs typeface="Helvetica"/>
              </a:rPr>
              <a:t> </a:t>
            </a:r>
            <a:r>
              <a:rPr lang="en-US" sz="1000" dirty="0" smtClean="0">
                <a:solidFill>
                  <a:schemeClr val="dk1"/>
                </a:solidFill>
                <a:latin typeface="Helvetica"/>
                <a:cs typeface="Helvetica"/>
              </a:rPr>
              <a:t>  Studies</a:t>
            </a:r>
            <a:r>
              <a:rPr lang="en-US" sz="1000" dirty="0">
                <a:solidFill>
                  <a:schemeClr val="dk1"/>
                </a:solidFill>
                <a:latin typeface="Helvetica"/>
                <a:cs typeface="Helvetica"/>
              </a:rPr>
              <a:t>.” </a:t>
            </a:r>
            <a:r>
              <a:rPr lang="en-US" sz="1000" i="1" dirty="0">
                <a:solidFill>
                  <a:schemeClr val="dk1"/>
                </a:solidFill>
                <a:latin typeface="Helvetica"/>
                <a:cs typeface="Helvetica"/>
              </a:rPr>
              <a:t>Signs</a:t>
            </a:r>
            <a:r>
              <a:rPr lang="en-US" sz="1000" dirty="0">
                <a:solidFill>
                  <a:schemeClr val="dk1"/>
                </a:solidFill>
                <a:latin typeface="Helvetica"/>
                <a:cs typeface="Helvetica"/>
              </a:rPr>
              <a:t>, 34 (4): 951–980.</a:t>
            </a:r>
          </a:p>
          <a:p>
            <a:endParaRPr lang="en-US" sz="300" dirty="0">
              <a:solidFill>
                <a:schemeClr val="dk1"/>
              </a:solidFill>
              <a:latin typeface="Helvetica"/>
              <a:cs typeface="Helvetica"/>
            </a:endParaRPr>
          </a:p>
          <a:p>
            <a:r>
              <a:rPr lang="en-US" sz="1000" dirty="0" err="1">
                <a:solidFill>
                  <a:schemeClr val="dk1"/>
                </a:solidFill>
                <a:latin typeface="Helvetica"/>
                <a:cs typeface="Helvetica"/>
              </a:rPr>
              <a:t>TallBear</a:t>
            </a:r>
            <a:r>
              <a:rPr lang="en-US" sz="1000" dirty="0">
                <a:solidFill>
                  <a:schemeClr val="dk1"/>
                </a:solidFill>
                <a:latin typeface="Helvetica"/>
                <a:cs typeface="Helvetica"/>
              </a:rPr>
              <a:t>, Kim and Jenny Reardon. 2012. “‘Your DNA is Our History.’ Genomics, </a:t>
            </a:r>
            <a:r>
              <a:rPr lang="en-US" sz="1000" dirty="0" smtClean="0">
                <a:solidFill>
                  <a:schemeClr val="dk1"/>
                </a:solidFill>
                <a:latin typeface="Helvetica"/>
                <a:cs typeface="Helvetica"/>
              </a:rPr>
              <a:t>Anthropology</a:t>
            </a:r>
            <a:r>
              <a:rPr lang="en-US" sz="1000" dirty="0">
                <a:solidFill>
                  <a:schemeClr val="dk1"/>
                </a:solidFill>
                <a:latin typeface="Helvetica"/>
                <a:cs typeface="Helvetica"/>
              </a:rPr>
              <a:t>, and the </a:t>
            </a:r>
            <a:endParaRPr lang="en-US" sz="1000" dirty="0" smtClean="0">
              <a:solidFill>
                <a:schemeClr val="dk1"/>
              </a:solidFill>
              <a:latin typeface="Helvetica"/>
              <a:cs typeface="Helvetica"/>
            </a:endParaRPr>
          </a:p>
          <a:p>
            <a:r>
              <a:rPr lang="en-US" sz="1000" dirty="0">
                <a:solidFill>
                  <a:schemeClr val="dk1"/>
                </a:solidFill>
                <a:latin typeface="Helvetica"/>
                <a:cs typeface="Helvetica"/>
              </a:rPr>
              <a:t> </a:t>
            </a:r>
            <a:r>
              <a:rPr lang="en-US" sz="1000" dirty="0" smtClean="0">
                <a:solidFill>
                  <a:schemeClr val="dk1"/>
                </a:solidFill>
                <a:latin typeface="Helvetica"/>
                <a:cs typeface="Helvetica"/>
              </a:rPr>
              <a:t>  Construction </a:t>
            </a:r>
            <a:r>
              <a:rPr lang="en-US" sz="1000" dirty="0">
                <a:solidFill>
                  <a:schemeClr val="dk1"/>
                </a:solidFill>
                <a:latin typeface="Helvetica"/>
                <a:cs typeface="Helvetica"/>
              </a:rPr>
              <a:t>of Whiteness as Property.” </a:t>
            </a:r>
            <a:r>
              <a:rPr lang="en-US" sz="1000" i="1" dirty="0">
                <a:solidFill>
                  <a:schemeClr val="dk1"/>
                </a:solidFill>
                <a:latin typeface="Helvetica"/>
                <a:cs typeface="Helvetica"/>
              </a:rPr>
              <a:t>Current </a:t>
            </a:r>
            <a:r>
              <a:rPr lang="en-US" sz="1000" i="1" dirty="0" smtClean="0">
                <a:solidFill>
                  <a:schemeClr val="dk1"/>
                </a:solidFill>
                <a:latin typeface="Helvetica"/>
                <a:cs typeface="Helvetica"/>
              </a:rPr>
              <a:t> Anthropology</a:t>
            </a:r>
            <a:r>
              <a:rPr lang="en-US" sz="1000" dirty="0">
                <a:solidFill>
                  <a:schemeClr val="dk1"/>
                </a:solidFill>
                <a:latin typeface="Helvetica"/>
                <a:cs typeface="Helvetica"/>
              </a:rPr>
              <a:t>, 53 (S12): 233–245.</a:t>
            </a:r>
          </a:p>
        </p:txBody>
      </p:sp>
      <p:sp>
        <p:nvSpPr>
          <p:cNvPr id="18" name="Titel 1"/>
          <p:cNvSpPr txBox="1">
            <a:spLocks/>
          </p:cNvSpPr>
          <p:nvPr/>
        </p:nvSpPr>
        <p:spPr>
          <a:xfrm>
            <a:off x="-12439" y="6814142"/>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19" name="Textfeld 18"/>
          <p:cNvSpPr txBox="1"/>
          <p:nvPr/>
        </p:nvSpPr>
        <p:spPr>
          <a:xfrm>
            <a:off x="1311958" y="6819326"/>
            <a:ext cx="1909397" cy="246221"/>
          </a:xfrm>
          <a:prstGeom prst="rect">
            <a:avLst/>
          </a:prstGeom>
          <a:noFill/>
        </p:spPr>
        <p:txBody>
          <a:bodyPr wrap="none" rtlCol="0">
            <a:spAutoFit/>
          </a:bodyPr>
          <a:lstStyle/>
          <a:p>
            <a:r>
              <a:rPr lang="en-US" sz="1000" dirty="0" smtClean="0">
                <a:solidFill>
                  <a:srgbClr val="800000"/>
                </a:solidFill>
                <a:latin typeface="Helvetica"/>
                <a:cs typeface="Helvetica"/>
              </a:rPr>
              <a:t>Feminist Science (and) Fiction</a:t>
            </a:r>
            <a:endParaRPr lang="en-US" sz="1000" dirty="0">
              <a:solidFill>
                <a:srgbClr val="800000"/>
              </a:solidFill>
              <a:latin typeface="Helvetica"/>
              <a:cs typeface="Helvetica"/>
            </a:endParaRPr>
          </a:p>
        </p:txBody>
      </p:sp>
      <p:sp>
        <p:nvSpPr>
          <p:cNvPr id="20" name="Textfeld 19"/>
          <p:cNvSpPr txBox="1"/>
          <p:nvPr/>
        </p:nvSpPr>
        <p:spPr>
          <a:xfrm>
            <a:off x="308357" y="6822695"/>
            <a:ext cx="679030" cy="246221"/>
          </a:xfrm>
          <a:prstGeom prst="rect">
            <a:avLst/>
          </a:prstGeom>
          <a:noFill/>
        </p:spPr>
        <p:txBody>
          <a:bodyPr wrap="none" rtlCol="0">
            <a:spAutoFit/>
          </a:bodyPr>
          <a:lstStyle/>
          <a:p>
            <a:r>
              <a:rPr lang="en-US" sz="1000" dirty="0" smtClean="0">
                <a:solidFill>
                  <a:schemeClr val="bg1"/>
                </a:solidFill>
                <a:latin typeface="Helvetica"/>
                <a:cs typeface="Helvetica"/>
              </a:rPr>
              <a:t>Week 11</a:t>
            </a:r>
            <a:endParaRPr lang="en-US" sz="1000" dirty="0">
              <a:solidFill>
                <a:schemeClr val="bg1"/>
              </a:solidFill>
              <a:latin typeface="Helvetica"/>
              <a:cs typeface="Helvetica"/>
            </a:endParaRPr>
          </a:p>
        </p:txBody>
      </p:sp>
      <p:sp>
        <p:nvSpPr>
          <p:cNvPr id="21" name="Textfeld 20"/>
          <p:cNvSpPr txBox="1"/>
          <p:nvPr/>
        </p:nvSpPr>
        <p:spPr>
          <a:xfrm>
            <a:off x="321356" y="7091360"/>
            <a:ext cx="6081523" cy="1661993"/>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pPr algn="just"/>
            <a:r>
              <a:rPr lang="en-US" sz="1000" dirty="0">
                <a:solidFill>
                  <a:srgbClr val="000000"/>
                </a:solidFill>
                <a:latin typeface="Helvetica Neue"/>
                <a:cs typeface="Helvetica Neue"/>
              </a:rPr>
              <a:t>Haraway, Donna. 2013. “SF: Science Fiction, Speculative </a:t>
            </a:r>
            <a:r>
              <a:rPr lang="en-US" sz="1000" dirty="0" err="1">
                <a:solidFill>
                  <a:srgbClr val="000000"/>
                </a:solidFill>
                <a:latin typeface="Helvetica Neue"/>
                <a:cs typeface="Helvetica Neue"/>
              </a:rPr>
              <a:t>Fabulation</a:t>
            </a:r>
            <a:r>
              <a:rPr lang="en-US" sz="1000" dirty="0">
                <a:solidFill>
                  <a:srgbClr val="000000"/>
                </a:solidFill>
                <a:latin typeface="Helvetica Neue"/>
                <a:cs typeface="Helvetica Neue"/>
              </a:rPr>
              <a:t>, </a:t>
            </a:r>
            <a:r>
              <a:rPr lang="en-US" sz="1000" dirty="0" err="1" smtClean="0">
                <a:solidFill>
                  <a:srgbClr val="000000"/>
                </a:solidFill>
                <a:latin typeface="Helvetica Neue"/>
                <a:cs typeface="Helvetica Neue"/>
              </a:rPr>
              <a:t>StringFigures</a:t>
            </a:r>
            <a:r>
              <a:rPr lang="en-US" sz="1000" dirty="0">
                <a:solidFill>
                  <a:srgbClr val="000000"/>
                </a:solidFill>
                <a:latin typeface="Helvetica Neue"/>
                <a:cs typeface="Helvetica Neue"/>
              </a:rPr>
              <a:t>, So Far.” </a:t>
            </a:r>
            <a:r>
              <a:rPr lang="en-US" sz="1000" i="1" dirty="0" err="1">
                <a:solidFill>
                  <a:srgbClr val="000000"/>
                </a:solidFill>
                <a:latin typeface="Helvetica Neue"/>
                <a:cs typeface="Helvetica Neue"/>
              </a:rPr>
              <a:t>ada</a:t>
            </a:r>
            <a:r>
              <a:rPr lang="en-US" sz="1000" i="1" dirty="0">
                <a:solidFill>
                  <a:srgbClr val="000000"/>
                </a:solidFill>
                <a:latin typeface="Helvetica Neue"/>
                <a:cs typeface="Helvetica Neue"/>
              </a:rPr>
              <a:t> – A </a:t>
            </a:r>
            <a:endParaRPr lang="en-US" sz="1000" i="1" dirty="0" smtClean="0">
              <a:solidFill>
                <a:srgbClr val="000000"/>
              </a:solidFill>
              <a:latin typeface="Helvetica Neue"/>
              <a:cs typeface="Helvetica Neue"/>
            </a:endParaRPr>
          </a:p>
          <a:p>
            <a:pPr algn="just"/>
            <a:r>
              <a:rPr lang="en-US" sz="1000" i="1" dirty="0">
                <a:solidFill>
                  <a:srgbClr val="000000"/>
                </a:solidFill>
                <a:latin typeface="Helvetica Neue"/>
                <a:cs typeface="Helvetica Neue"/>
              </a:rPr>
              <a:t> </a:t>
            </a:r>
            <a:r>
              <a:rPr lang="en-US" sz="1000" i="1" dirty="0" smtClean="0">
                <a:solidFill>
                  <a:srgbClr val="000000"/>
                </a:solidFill>
                <a:latin typeface="Helvetica Neue"/>
                <a:cs typeface="Helvetica Neue"/>
              </a:rPr>
              <a:t>  Journal </a:t>
            </a:r>
            <a:r>
              <a:rPr lang="en-US" sz="1000" i="1" dirty="0">
                <a:solidFill>
                  <a:srgbClr val="000000"/>
                </a:solidFill>
                <a:latin typeface="Helvetica Neue"/>
                <a:cs typeface="Helvetica Neue"/>
              </a:rPr>
              <a:t>of Gender, New Media, and Technology, 3</a:t>
            </a:r>
            <a:r>
              <a:rPr lang="en-US" sz="1000" i="1" dirty="0" smtClean="0">
                <a:solidFill>
                  <a:srgbClr val="000000"/>
                </a:solidFill>
                <a:latin typeface="Helvetica Neue"/>
                <a:cs typeface="Helvetica Neue"/>
              </a:rPr>
              <a:t>: </a:t>
            </a:r>
            <a:r>
              <a:rPr lang="en-US" sz="1000" dirty="0" smtClean="0">
                <a:solidFill>
                  <a:srgbClr val="000000"/>
                </a:solidFill>
                <a:latin typeface="Helvetica Neue"/>
                <a:cs typeface="Helvetica Neue"/>
              </a:rPr>
              <a:t>&lt;</a:t>
            </a:r>
            <a:r>
              <a:rPr lang="en-US" sz="1000" dirty="0">
                <a:solidFill>
                  <a:srgbClr val="000000"/>
                </a:solidFill>
                <a:latin typeface="Helvetica Neue"/>
                <a:cs typeface="Helvetica Neue"/>
              </a:rPr>
              <a:t>http://</a:t>
            </a:r>
            <a:r>
              <a:rPr lang="en-US" sz="1000" dirty="0" err="1">
                <a:solidFill>
                  <a:srgbClr val="000000"/>
                </a:solidFill>
                <a:latin typeface="Helvetica Neue"/>
                <a:cs typeface="Helvetica Neue"/>
              </a:rPr>
              <a:t>adanewmedia.org</a:t>
            </a:r>
            <a:r>
              <a:rPr lang="en-US" sz="1000" dirty="0">
                <a:solidFill>
                  <a:srgbClr val="000000"/>
                </a:solidFill>
                <a:latin typeface="Helvetica Neue"/>
                <a:cs typeface="Helvetica Neue"/>
              </a:rPr>
              <a:t>/2013/11/issue3</a:t>
            </a:r>
            <a:r>
              <a:rPr lang="en-US" sz="1000" dirty="0" smtClean="0">
                <a:solidFill>
                  <a:srgbClr val="000000"/>
                </a:solidFill>
                <a:latin typeface="Helvetica Neue"/>
                <a:cs typeface="Helvetica Neue"/>
              </a:rPr>
              <a:t>-</a:t>
            </a:r>
          </a:p>
          <a:p>
            <a:pPr algn="just"/>
            <a:r>
              <a:rPr lang="en-US" sz="1000" dirty="0">
                <a:solidFill>
                  <a:srgbClr val="000000"/>
                </a:solidFill>
                <a:latin typeface="Helvetica Neue"/>
                <a:cs typeface="Helvetica Neue"/>
              </a:rPr>
              <a:t> </a:t>
            </a:r>
            <a:r>
              <a:rPr lang="en-US" sz="1000" dirty="0" smtClean="0">
                <a:solidFill>
                  <a:srgbClr val="000000"/>
                </a:solidFill>
                <a:latin typeface="Helvetica Neue"/>
                <a:cs typeface="Helvetica Neue"/>
              </a:rPr>
              <a:t>  </a:t>
            </a:r>
            <a:r>
              <a:rPr lang="en-US" sz="1000" dirty="0" err="1" smtClean="0">
                <a:solidFill>
                  <a:srgbClr val="000000"/>
                </a:solidFill>
                <a:latin typeface="Helvetica Neue"/>
                <a:cs typeface="Helvetica Neue"/>
              </a:rPr>
              <a:t>haraway</a:t>
            </a:r>
            <a:r>
              <a:rPr lang="en-US" sz="1000" dirty="0" smtClean="0">
                <a:solidFill>
                  <a:srgbClr val="000000"/>
                </a:solidFill>
                <a:latin typeface="Helvetica Neue"/>
                <a:cs typeface="Helvetica Neue"/>
              </a:rPr>
              <a:t>/&gt;</a:t>
            </a:r>
            <a:r>
              <a:rPr lang="en-US" sz="1000" dirty="0">
                <a:solidFill>
                  <a:srgbClr val="000000"/>
                </a:solidFill>
                <a:latin typeface="Helvetica Neue"/>
                <a:cs typeface="Helvetica Neue"/>
              </a:rPr>
              <a:t>.</a:t>
            </a:r>
            <a:endParaRPr lang="en-US" sz="1100" dirty="0">
              <a:solidFill>
                <a:srgbClr val="000000"/>
              </a:solidFill>
              <a:latin typeface="Helvetica Neue"/>
              <a:cs typeface="Helvetica Neue"/>
            </a:endParaRPr>
          </a:p>
          <a:p>
            <a:pPr algn="just"/>
            <a:endParaRPr lang="en-US" sz="300" dirty="0">
              <a:solidFill>
                <a:srgbClr val="000000"/>
              </a:solidFill>
              <a:latin typeface="Helvetica Neue"/>
              <a:cs typeface="Helvetica Neue"/>
            </a:endParaRPr>
          </a:p>
          <a:p>
            <a:pPr algn="just"/>
            <a:r>
              <a:rPr lang="en-US" sz="1000" dirty="0">
                <a:solidFill>
                  <a:srgbClr val="000000"/>
                </a:solidFill>
                <a:latin typeface="Helvetica Neue"/>
                <a:cs typeface="Helvetica Neue"/>
              </a:rPr>
              <a:t>Merrick, Helen. 2010. “Science Stories, Life Stories: Engaging the </a:t>
            </a:r>
            <a:r>
              <a:rPr lang="en-US" sz="1000" dirty="0" smtClean="0">
                <a:solidFill>
                  <a:srgbClr val="000000"/>
                </a:solidFill>
                <a:latin typeface="Helvetica Neue"/>
                <a:cs typeface="Helvetica Neue"/>
              </a:rPr>
              <a:t>Sciences Through </a:t>
            </a:r>
            <a:r>
              <a:rPr lang="en-US" sz="1000" dirty="0">
                <a:solidFill>
                  <a:srgbClr val="000000"/>
                </a:solidFill>
                <a:latin typeface="Helvetica Neue"/>
                <a:cs typeface="Helvetica Neue"/>
              </a:rPr>
              <a:t>Feminist Science </a:t>
            </a:r>
            <a:endParaRPr lang="en-US" sz="1000" dirty="0" smtClean="0">
              <a:solidFill>
                <a:srgbClr val="000000"/>
              </a:solidFill>
              <a:latin typeface="Helvetica Neue"/>
              <a:cs typeface="Helvetica Neue"/>
            </a:endParaRPr>
          </a:p>
          <a:p>
            <a:pPr algn="just"/>
            <a:r>
              <a:rPr lang="en-US" sz="1000" dirty="0">
                <a:solidFill>
                  <a:srgbClr val="000000"/>
                </a:solidFill>
                <a:latin typeface="Helvetica Neue"/>
                <a:cs typeface="Helvetica Neue"/>
              </a:rPr>
              <a:t> </a:t>
            </a:r>
            <a:r>
              <a:rPr lang="en-US" sz="1000" dirty="0" smtClean="0">
                <a:solidFill>
                  <a:srgbClr val="000000"/>
                </a:solidFill>
                <a:latin typeface="Helvetica Neue"/>
                <a:cs typeface="Helvetica Neue"/>
              </a:rPr>
              <a:t>  Fiction</a:t>
            </a:r>
            <a:r>
              <a:rPr lang="en-US" sz="1000" dirty="0">
                <a:solidFill>
                  <a:srgbClr val="000000"/>
                </a:solidFill>
                <a:latin typeface="Helvetica Neue"/>
                <a:cs typeface="Helvetica Neue"/>
              </a:rPr>
              <a:t>”, </a:t>
            </a:r>
            <a:r>
              <a:rPr lang="en-US" sz="1000" i="1" dirty="0">
                <a:solidFill>
                  <a:srgbClr val="000000"/>
                </a:solidFill>
                <a:latin typeface="Helvetica Neue"/>
                <a:cs typeface="Helvetica Neue"/>
              </a:rPr>
              <a:t>Women’s Studies International Forum, 33</a:t>
            </a:r>
            <a:r>
              <a:rPr lang="en-US" sz="1000" i="1" dirty="0" smtClean="0">
                <a:solidFill>
                  <a:srgbClr val="000000"/>
                </a:solidFill>
                <a:latin typeface="Helvetica Neue"/>
                <a:cs typeface="Helvetica Neue"/>
              </a:rPr>
              <a:t>: </a:t>
            </a:r>
            <a:r>
              <a:rPr lang="en-US" sz="1000" dirty="0" smtClean="0">
                <a:solidFill>
                  <a:srgbClr val="000000"/>
                </a:solidFill>
                <a:latin typeface="Helvetica Neue"/>
                <a:cs typeface="Helvetica Neue"/>
              </a:rPr>
              <a:t>141</a:t>
            </a:r>
            <a:r>
              <a:rPr lang="en-US" sz="1000" dirty="0">
                <a:solidFill>
                  <a:srgbClr val="000000"/>
                </a:solidFill>
                <a:latin typeface="Helvetica Neue"/>
                <a:cs typeface="Helvetica Neue"/>
              </a:rPr>
              <a:t>–148. </a:t>
            </a:r>
          </a:p>
          <a:p>
            <a:pPr algn="just"/>
            <a:endParaRPr lang="en-US" sz="300" dirty="0">
              <a:solidFill>
                <a:srgbClr val="000000"/>
              </a:solidFill>
              <a:latin typeface="Helvetica Neue"/>
              <a:cs typeface="Helvetica Neue"/>
            </a:endParaRPr>
          </a:p>
          <a:p>
            <a:pPr algn="just"/>
            <a:r>
              <a:rPr lang="en-US" sz="1000" dirty="0">
                <a:solidFill>
                  <a:srgbClr val="000000"/>
                </a:solidFill>
                <a:latin typeface="Helvetica Neue"/>
                <a:cs typeface="Helvetica Neue"/>
              </a:rPr>
              <a:t>Russ, Joana. 1995. </a:t>
            </a:r>
            <a:r>
              <a:rPr lang="en-US" sz="1000" i="1" dirty="0">
                <a:solidFill>
                  <a:srgbClr val="000000"/>
                </a:solidFill>
                <a:latin typeface="Helvetica Neue"/>
                <a:cs typeface="Helvetica Neue"/>
              </a:rPr>
              <a:t>To Write Like a Woman. Essays in Feminism and </a:t>
            </a:r>
            <a:r>
              <a:rPr lang="en-US" sz="1000" i="1" dirty="0" smtClean="0">
                <a:solidFill>
                  <a:srgbClr val="000000"/>
                </a:solidFill>
                <a:latin typeface="Helvetica Neue"/>
                <a:cs typeface="Helvetica Neue"/>
              </a:rPr>
              <a:t>Science Fiction</a:t>
            </a:r>
            <a:r>
              <a:rPr lang="en-US" sz="1000" dirty="0">
                <a:solidFill>
                  <a:srgbClr val="000000"/>
                </a:solidFill>
                <a:latin typeface="Helvetica Neue"/>
                <a:cs typeface="Helvetica Neue"/>
              </a:rPr>
              <a:t>. Bloomington and </a:t>
            </a:r>
            <a:endParaRPr lang="en-US" sz="1000" dirty="0" smtClean="0">
              <a:solidFill>
                <a:srgbClr val="000000"/>
              </a:solidFill>
              <a:latin typeface="Helvetica Neue"/>
              <a:cs typeface="Helvetica Neue"/>
            </a:endParaRPr>
          </a:p>
          <a:p>
            <a:pPr algn="just"/>
            <a:r>
              <a:rPr lang="en-US" sz="1000" dirty="0">
                <a:solidFill>
                  <a:srgbClr val="000000"/>
                </a:solidFill>
                <a:latin typeface="Helvetica Neue"/>
                <a:cs typeface="Helvetica Neue"/>
              </a:rPr>
              <a:t> </a:t>
            </a:r>
            <a:r>
              <a:rPr lang="en-US" sz="1000" dirty="0" smtClean="0">
                <a:solidFill>
                  <a:srgbClr val="000000"/>
                </a:solidFill>
                <a:latin typeface="Helvetica Neue"/>
                <a:cs typeface="Helvetica Neue"/>
              </a:rPr>
              <a:t>  Indianapolis</a:t>
            </a:r>
            <a:r>
              <a:rPr lang="en-US" sz="1000" dirty="0">
                <a:solidFill>
                  <a:srgbClr val="000000"/>
                </a:solidFill>
                <a:latin typeface="Helvetica Neue"/>
                <a:cs typeface="Helvetica Neue"/>
              </a:rPr>
              <a:t>: Indiana University Press. Chapter: </a:t>
            </a:r>
            <a:r>
              <a:rPr lang="en-US" sz="1000" dirty="0" smtClean="0">
                <a:solidFill>
                  <a:srgbClr val="000000"/>
                </a:solidFill>
                <a:latin typeface="Helvetica Neue"/>
                <a:cs typeface="Helvetica Neue"/>
              </a:rPr>
              <a:t>“</a:t>
            </a:r>
            <a:r>
              <a:rPr lang="en-US" sz="1000" dirty="0">
                <a:solidFill>
                  <a:srgbClr val="000000"/>
                </a:solidFill>
                <a:latin typeface="Helvetica Neue"/>
                <a:cs typeface="Helvetica Neue"/>
              </a:rPr>
              <a:t>What Can a Heroine Do? Or Why Women Can’t </a:t>
            </a:r>
            <a:endParaRPr lang="en-US" sz="1000" dirty="0" smtClean="0">
              <a:solidFill>
                <a:srgbClr val="000000"/>
              </a:solidFill>
              <a:latin typeface="Helvetica Neue"/>
              <a:cs typeface="Helvetica Neue"/>
            </a:endParaRPr>
          </a:p>
          <a:p>
            <a:pPr algn="just"/>
            <a:r>
              <a:rPr lang="en-US" sz="1000" dirty="0">
                <a:solidFill>
                  <a:srgbClr val="000000"/>
                </a:solidFill>
                <a:latin typeface="Helvetica Neue"/>
                <a:cs typeface="Helvetica Neue"/>
              </a:rPr>
              <a:t> </a:t>
            </a:r>
            <a:r>
              <a:rPr lang="en-US" sz="1000" dirty="0" smtClean="0">
                <a:solidFill>
                  <a:srgbClr val="000000"/>
                </a:solidFill>
                <a:latin typeface="Helvetica Neue"/>
                <a:cs typeface="Helvetica Neue"/>
              </a:rPr>
              <a:t>  Write</a:t>
            </a:r>
            <a:r>
              <a:rPr lang="en-US" sz="1000" dirty="0">
                <a:solidFill>
                  <a:srgbClr val="000000"/>
                </a:solidFill>
                <a:latin typeface="Helvetica Neue"/>
                <a:cs typeface="Helvetica Neue"/>
              </a:rPr>
              <a:t>”, 79–93.</a:t>
            </a:r>
          </a:p>
        </p:txBody>
      </p:sp>
      <p:sp>
        <p:nvSpPr>
          <p:cNvPr id="26" name="Titel 1"/>
          <p:cNvSpPr txBox="1">
            <a:spLocks/>
          </p:cNvSpPr>
          <p:nvPr/>
        </p:nvSpPr>
        <p:spPr>
          <a:xfrm>
            <a:off x="-12439" y="566431"/>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27" name="Textfeld 26"/>
          <p:cNvSpPr txBox="1"/>
          <p:nvPr/>
        </p:nvSpPr>
        <p:spPr>
          <a:xfrm>
            <a:off x="1311958" y="571615"/>
            <a:ext cx="1781532" cy="246221"/>
          </a:xfrm>
          <a:prstGeom prst="rect">
            <a:avLst/>
          </a:prstGeom>
          <a:noFill/>
        </p:spPr>
        <p:txBody>
          <a:bodyPr wrap="none" rtlCol="0">
            <a:spAutoFit/>
          </a:bodyPr>
          <a:lstStyle/>
          <a:p>
            <a:r>
              <a:rPr lang="en-US" sz="1000" dirty="0" smtClean="0">
                <a:solidFill>
                  <a:srgbClr val="800000"/>
                </a:solidFill>
                <a:latin typeface="Helvetica"/>
                <a:cs typeface="Helvetica"/>
              </a:rPr>
              <a:t>Engineering and Computers</a:t>
            </a:r>
            <a:endParaRPr lang="en-US" sz="1000" dirty="0">
              <a:solidFill>
                <a:srgbClr val="800000"/>
              </a:solidFill>
              <a:latin typeface="Helvetica"/>
              <a:cs typeface="Helvetica"/>
            </a:endParaRPr>
          </a:p>
        </p:txBody>
      </p:sp>
      <p:sp>
        <p:nvSpPr>
          <p:cNvPr id="28" name="Textfeld 27"/>
          <p:cNvSpPr txBox="1"/>
          <p:nvPr/>
        </p:nvSpPr>
        <p:spPr>
          <a:xfrm>
            <a:off x="308357" y="574984"/>
            <a:ext cx="617164" cy="246221"/>
          </a:xfrm>
          <a:prstGeom prst="rect">
            <a:avLst/>
          </a:prstGeom>
          <a:noFill/>
        </p:spPr>
        <p:txBody>
          <a:bodyPr wrap="none" rtlCol="0">
            <a:spAutoFit/>
          </a:bodyPr>
          <a:lstStyle/>
          <a:p>
            <a:r>
              <a:rPr lang="en-US" sz="1000" dirty="0" smtClean="0">
                <a:solidFill>
                  <a:schemeClr val="bg1"/>
                </a:solidFill>
                <a:latin typeface="Helvetica"/>
                <a:cs typeface="Helvetica"/>
              </a:rPr>
              <a:t>Week 7</a:t>
            </a:r>
            <a:endParaRPr lang="en-US" sz="1000" dirty="0">
              <a:solidFill>
                <a:schemeClr val="bg1"/>
              </a:solidFill>
              <a:latin typeface="Helvetica"/>
              <a:cs typeface="Helvetica"/>
            </a:endParaRPr>
          </a:p>
        </p:txBody>
      </p:sp>
      <p:sp>
        <p:nvSpPr>
          <p:cNvPr id="29" name="Textfeld 28"/>
          <p:cNvSpPr txBox="1"/>
          <p:nvPr/>
        </p:nvSpPr>
        <p:spPr>
          <a:xfrm>
            <a:off x="321356" y="843649"/>
            <a:ext cx="6081523" cy="1154162"/>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pPr algn="just"/>
            <a:r>
              <a:rPr lang="en-US" sz="1000" dirty="0" err="1">
                <a:solidFill>
                  <a:schemeClr val="dk1"/>
                </a:solidFill>
                <a:latin typeface="Helvetica Neue"/>
                <a:cs typeface="Helvetica Neue"/>
              </a:rPr>
              <a:t>Abbate</a:t>
            </a:r>
            <a:r>
              <a:rPr lang="en-US" sz="1000" dirty="0">
                <a:solidFill>
                  <a:schemeClr val="dk1"/>
                </a:solidFill>
                <a:latin typeface="Helvetica Neue"/>
                <a:cs typeface="Helvetica Neue"/>
              </a:rPr>
              <a:t>, Janet. 2012.</a:t>
            </a:r>
            <a:r>
              <a:rPr lang="en-US" sz="1000" i="1" dirty="0">
                <a:solidFill>
                  <a:schemeClr val="dk1"/>
                </a:solidFill>
                <a:latin typeface="Helvetica Neue"/>
                <a:cs typeface="Helvetica Neue"/>
              </a:rPr>
              <a:t> Recoding Gender: Women’s Changing Participation </a:t>
            </a:r>
            <a:r>
              <a:rPr lang="en-US" sz="1000" i="1" dirty="0" smtClean="0">
                <a:solidFill>
                  <a:schemeClr val="dk1"/>
                </a:solidFill>
                <a:latin typeface="Helvetica Neue"/>
                <a:cs typeface="Helvetica Neue"/>
              </a:rPr>
              <a:t>in Computing</a:t>
            </a:r>
            <a:r>
              <a:rPr lang="en-US" sz="1000" dirty="0">
                <a:solidFill>
                  <a:schemeClr val="dk1"/>
                </a:solidFill>
                <a:latin typeface="Helvetica Neue"/>
                <a:cs typeface="Helvetica Neue"/>
              </a:rPr>
              <a:t>. Cambridge, </a:t>
            </a:r>
            <a:endParaRPr lang="en-US" sz="1000" dirty="0" smtClean="0">
              <a:solidFill>
                <a:schemeClr val="dk1"/>
              </a:solidFill>
              <a:latin typeface="Helvetica Neue"/>
              <a:cs typeface="Helvetica Neue"/>
            </a:endParaRPr>
          </a:p>
          <a:p>
            <a:pPr algn="just"/>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Mass</a:t>
            </a:r>
            <a:r>
              <a:rPr lang="en-US" sz="1000" dirty="0">
                <a:solidFill>
                  <a:schemeClr val="dk1"/>
                </a:solidFill>
                <a:latin typeface="Helvetica Neue"/>
                <a:cs typeface="Helvetica Neue"/>
              </a:rPr>
              <a:t>.: MIT Press, Chapters: “Introduction: </a:t>
            </a:r>
            <a:r>
              <a:rPr lang="en-US" sz="1000" dirty="0" smtClean="0">
                <a:solidFill>
                  <a:schemeClr val="dk1"/>
                </a:solidFill>
                <a:latin typeface="Helvetica Neue"/>
                <a:cs typeface="Helvetica Neue"/>
              </a:rPr>
              <a:t>Rediscovering </a:t>
            </a:r>
            <a:r>
              <a:rPr lang="en-US" sz="1000" dirty="0">
                <a:solidFill>
                  <a:schemeClr val="dk1"/>
                </a:solidFill>
                <a:latin typeface="Helvetica Neue"/>
                <a:cs typeface="Helvetica Neue"/>
              </a:rPr>
              <a:t>Women’s History in Computing” and </a:t>
            </a:r>
            <a:endParaRPr lang="en-US" sz="1000" dirty="0" smtClean="0">
              <a:solidFill>
                <a:schemeClr val="dk1"/>
              </a:solidFill>
              <a:latin typeface="Helvetica Neue"/>
              <a:cs typeface="Helvetica Neue"/>
            </a:endParaRPr>
          </a:p>
          <a:p>
            <a:pPr algn="just"/>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a:t>
            </a:r>
            <a:r>
              <a:rPr lang="en-US" sz="1000" dirty="0">
                <a:solidFill>
                  <a:schemeClr val="dk1"/>
                </a:solidFill>
                <a:latin typeface="Helvetica Neue"/>
                <a:cs typeface="Helvetica Neue"/>
              </a:rPr>
              <a:t>Breaking Codes and </a:t>
            </a:r>
            <a:r>
              <a:rPr lang="en-US" sz="1000" dirty="0" smtClean="0">
                <a:solidFill>
                  <a:schemeClr val="dk1"/>
                </a:solidFill>
                <a:latin typeface="Helvetica Neue"/>
                <a:cs typeface="Helvetica Neue"/>
              </a:rPr>
              <a:t>Finding </a:t>
            </a:r>
            <a:r>
              <a:rPr lang="en-US" sz="1000" dirty="0">
                <a:solidFill>
                  <a:schemeClr val="dk1"/>
                </a:solidFill>
                <a:latin typeface="Helvetica Neue"/>
                <a:cs typeface="Helvetica Neue"/>
              </a:rPr>
              <a:t>Trajectories: Women at the Dawn of the Digital Age”, 1–38. </a:t>
            </a:r>
          </a:p>
          <a:p>
            <a:pPr algn="just"/>
            <a:endParaRPr lang="en-US" sz="300" dirty="0">
              <a:solidFill>
                <a:schemeClr val="dk1"/>
              </a:solidFill>
              <a:latin typeface="Helvetica Neue"/>
              <a:cs typeface="Helvetica Neue"/>
            </a:endParaRPr>
          </a:p>
          <a:p>
            <a:pPr algn="just"/>
            <a:r>
              <a:rPr lang="en-US" sz="1000" dirty="0">
                <a:solidFill>
                  <a:schemeClr val="dk1"/>
                </a:solidFill>
                <a:latin typeface="Helvetica Neue"/>
                <a:cs typeface="Helvetica Neue"/>
              </a:rPr>
              <a:t>Chun, Wendy. 2005. “On Software, Or the Persistence of Visual Knowledge.</a:t>
            </a:r>
            <a:r>
              <a:rPr lang="en-US" sz="1000" dirty="0" smtClean="0">
                <a:solidFill>
                  <a:schemeClr val="dk1"/>
                </a:solidFill>
                <a:latin typeface="Helvetica Neue"/>
                <a:cs typeface="Helvetica Neue"/>
              </a:rPr>
              <a:t>”</a:t>
            </a:r>
            <a:r>
              <a:rPr lang="en-US" sz="1000" i="1" dirty="0" smtClean="0">
                <a:solidFill>
                  <a:schemeClr val="dk1"/>
                </a:solidFill>
                <a:latin typeface="Helvetica Neue"/>
                <a:cs typeface="Helvetica Neue"/>
              </a:rPr>
              <a:t> </a:t>
            </a:r>
            <a:r>
              <a:rPr lang="en-US" sz="1000" i="1" dirty="0">
                <a:solidFill>
                  <a:schemeClr val="dk1"/>
                </a:solidFill>
                <a:latin typeface="Helvetica Neue"/>
                <a:cs typeface="Helvetica Neue"/>
              </a:rPr>
              <a:t>Grey Room</a:t>
            </a:r>
            <a:r>
              <a:rPr lang="en-US" sz="1000" dirty="0">
                <a:solidFill>
                  <a:schemeClr val="dk1"/>
                </a:solidFill>
                <a:latin typeface="Helvetica Neue"/>
                <a:cs typeface="Helvetica Neue"/>
              </a:rPr>
              <a:t>,</a:t>
            </a:r>
            <a:r>
              <a:rPr lang="en-US" sz="1000" i="1" dirty="0">
                <a:solidFill>
                  <a:schemeClr val="dk1"/>
                </a:solidFill>
                <a:latin typeface="Helvetica Neue"/>
                <a:cs typeface="Helvetica Neue"/>
              </a:rPr>
              <a:t> </a:t>
            </a:r>
            <a:r>
              <a:rPr lang="en-US" sz="1000" dirty="0">
                <a:solidFill>
                  <a:schemeClr val="dk1"/>
                </a:solidFill>
                <a:latin typeface="Helvetica Neue"/>
                <a:cs typeface="Helvetica Neue"/>
              </a:rPr>
              <a:t>18 </a:t>
            </a:r>
            <a:endParaRPr lang="en-US" sz="1000" dirty="0" smtClean="0">
              <a:solidFill>
                <a:schemeClr val="dk1"/>
              </a:solidFill>
              <a:latin typeface="Helvetica Neue"/>
              <a:cs typeface="Helvetica Neue"/>
            </a:endParaRPr>
          </a:p>
          <a:p>
            <a:pPr algn="just"/>
            <a:r>
              <a:rPr lang="en-US" sz="1000" dirty="0">
                <a:solidFill>
                  <a:schemeClr val="dk1"/>
                </a:solidFill>
                <a:latin typeface="Helvetica Neue"/>
                <a:cs typeface="Helvetica Neue"/>
              </a:rPr>
              <a:t> </a:t>
            </a:r>
            <a:r>
              <a:rPr lang="en-US" sz="1000" dirty="0" smtClean="0">
                <a:solidFill>
                  <a:schemeClr val="dk1"/>
                </a:solidFill>
                <a:latin typeface="Helvetica Neue"/>
                <a:cs typeface="Helvetica Neue"/>
              </a:rPr>
              <a:t>  (</a:t>
            </a:r>
            <a:r>
              <a:rPr lang="en-US" sz="1000" dirty="0">
                <a:solidFill>
                  <a:schemeClr val="dk1"/>
                </a:solidFill>
                <a:latin typeface="Helvetica Neue"/>
                <a:cs typeface="Helvetica Neue"/>
              </a:rPr>
              <a:t>Winter 2005): 26–51. </a:t>
            </a:r>
          </a:p>
        </p:txBody>
      </p:sp>
    </p:spTree>
    <p:extLst>
      <p:ext uri="{BB962C8B-B14F-4D97-AF65-F5344CB8AC3E}">
        <p14:creationId xmlns:p14="http://schemas.microsoft.com/office/powerpoint/2010/main" val="20678407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0" y="2172239"/>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6" name="Textfeld 5"/>
          <p:cNvSpPr txBox="1"/>
          <p:nvPr/>
        </p:nvSpPr>
        <p:spPr>
          <a:xfrm>
            <a:off x="1324397" y="2177423"/>
            <a:ext cx="1415785" cy="246221"/>
          </a:xfrm>
          <a:prstGeom prst="rect">
            <a:avLst/>
          </a:prstGeom>
          <a:noFill/>
        </p:spPr>
        <p:txBody>
          <a:bodyPr wrap="none" rtlCol="0">
            <a:spAutoFit/>
          </a:bodyPr>
          <a:lstStyle/>
          <a:p>
            <a:r>
              <a:rPr lang="en-US" sz="1000" dirty="0" smtClean="0">
                <a:solidFill>
                  <a:srgbClr val="800000"/>
                </a:solidFill>
                <a:latin typeface="Helvetica"/>
                <a:cs typeface="Helvetica"/>
              </a:rPr>
              <a:t>Race and Technology</a:t>
            </a:r>
            <a:endParaRPr lang="en-US" sz="1000" dirty="0">
              <a:solidFill>
                <a:srgbClr val="800000"/>
              </a:solidFill>
              <a:latin typeface="Helvetica"/>
              <a:cs typeface="Helvetica"/>
            </a:endParaRPr>
          </a:p>
        </p:txBody>
      </p:sp>
      <p:sp>
        <p:nvSpPr>
          <p:cNvPr id="7" name="Textfeld 6"/>
          <p:cNvSpPr txBox="1"/>
          <p:nvPr/>
        </p:nvSpPr>
        <p:spPr>
          <a:xfrm>
            <a:off x="320796" y="2180792"/>
            <a:ext cx="688485" cy="246221"/>
          </a:xfrm>
          <a:prstGeom prst="rect">
            <a:avLst/>
          </a:prstGeom>
          <a:noFill/>
        </p:spPr>
        <p:txBody>
          <a:bodyPr wrap="none" rtlCol="0">
            <a:spAutoFit/>
          </a:bodyPr>
          <a:lstStyle/>
          <a:p>
            <a:r>
              <a:rPr lang="en-US" sz="1000" dirty="0" smtClean="0">
                <a:solidFill>
                  <a:schemeClr val="bg1"/>
                </a:solidFill>
                <a:latin typeface="Helvetica"/>
                <a:cs typeface="Helvetica"/>
              </a:rPr>
              <a:t>Week 13</a:t>
            </a:r>
            <a:endParaRPr lang="en-US" sz="1000" dirty="0">
              <a:solidFill>
                <a:schemeClr val="bg1"/>
              </a:solidFill>
              <a:latin typeface="Helvetica"/>
              <a:cs typeface="Helvetica"/>
            </a:endParaRPr>
          </a:p>
        </p:txBody>
      </p:sp>
      <p:sp>
        <p:nvSpPr>
          <p:cNvPr id="8" name="Textfeld 7"/>
          <p:cNvSpPr txBox="1"/>
          <p:nvPr/>
        </p:nvSpPr>
        <p:spPr>
          <a:xfrm>
            <a:off x="333795" y="2449457"/>
            <a:ext cx="6081523" cy="1154162"/>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pPr algn="just"/>
            <a:r>
              <a:rPr lang="en-US" sz="1000" dirty="0">
                <a:solidFill>
                  <a:schemeClr val="dk1"/>
                </a:solidFill>
                <a:latin typeface="Helvetica Neue"/>
                <a:cs typeface="Helvetica Neue"/>
              </a:rPr>
              <a:t>Chun, Wendy. 2009. “Introduction: Race and/as Technology; or How to Do Things to Race.” </a:t>
            </a:r>
            <a:r>
              <a:rPr lang="en-US" sz="1000" i="1" dirty="0">
                <a:solidFill>
                  <a:schemeClr val="dk1"/>
                </a:solidFill>
                <a:latin typeface="Helvetica Neue"/>
                <a:cs typeface="Helvetica Neue"/>
              </a:rPr>
              <a:t>Camera </a:t>
            </a:r>
          </a:p>
          <a:p>
            <a:pPr algn="just"/>
            <a:r>
              <a:rPr lang="en-US" sz="1000" i="1" dirty="0">
                <a:solidFill>
                  <a:schemeClr val="dk1"/>
                </a:solidFill>
                <a:latin typeface="Helvetica Neue"/>
                <a:cs typeface="Helvetica Neue"/>
              </a:rPr>
              <a:t>   </a:t>
            </a:r>
            <a:r>
              <a:rPr lang="en-US" sz="1000" i="1" dirty="0" err="1">
                <a:solidFill>
                  <a:schemeClr val="dk1"/>
                </a:solidFill>
                <a:latin typeface="Helvetica Neue"/>
                <a:cs typeface="Helvetica Neue"/>
              </a:rPr>
              <a:t>Obscura</a:t>
            </a:r>
            <a:r>
              <a:rPr lang="en-US" sz="1000" dirty="0">
                <a:solidFill>
                  <a:schemeClr val="dk1"/>
                </a:solidFill>
                <a:latin typeface="Helvetica Neue"/>
                <a:cs typeface="Helvetica Neue"/>
              </a:rPr>
              <a:t>, 70 (24): 7–34.</a:t>
            </a:r>
          </a:p>
          <a:p>
            <a:pPr algn="just"/>
            <a:endParaRPr lang="en-US" sz="300" dirty="0">
              <a:solidFill>
                <a:schemeClr val="dk1"/>
              </a:solidFill>
              <a:latin typeface="Helvetica Neue"/>
              <a:cs typeface="Helvetica Neue"/>
            </a:endParaRPr>
          </a:p>
          <a:p>
            <a:pPr algn="just"/>
            <a:r>
              <a:rPr lang="en-US" sz="1000" dirty="0">
                <a:solidFill>
                  <a:schemeClr val="dk1"/>
                </a:solidFill>
                <a:latin typeface="Helvetica Neue"/>
                <a:cs typeface="Helvetica Neue"/>
              </a:rPr>
              <a:t>Nakamura, Lisa, and Peter A. Chow-White. 2012. “Introduction—Race and Digital  Technology: Code, </a:t>
            </a:r>
          </a:p>
          <a:p>
            <a:pPr algn="just"/>
            <a:r>
              <a:rPr lang="en-US" sz="1000" dirty="0">
                <a:solidFill>
                  <a:schemeClr val="dk1"/>
                </a:solidFill>
                <a:latin typeface="Helvetica Neue"/>
                <a:cs typeface="Helvetica Neue"/>
              </a:rPr>
              <a:t>   the Color Line, and the Information Society.” In </a:t>
            </a:r>
            <a:r>
              <a:rPr lang="en-US" sz="1000" i="1" dirty="0">
                <a:solidFill>
                  <a:schemeClr val="dk1"/>
                </a:solidFill>
                <a:latin typeface="Helvetica Neue"/>
                <a:cs typeface="Helvetica Neue"/>
              </a:rPr>
              <a:t>Race After the Internet</a:t>
            </a:r>
            <a:r>
              <a:rPr lang="en-US" sz="1000" dirty="0">
                <a:solidFill>
                  <a:schemeClr val="dk1"/>
                </a:solidFill>
                <a:latin typeface="Helvetica Neue"/>
                <a:cs typeface="Helvetica Neue"/>
              </a:rPr>
              <a:t>. eds. Lisa Nakamura and Peter </a:t>
            </a:r>
          </a:p>
          <a:p>
            <a:pPr algn="just"/>
            <a:r>
              <a:rPr lang="en-US" sz="1000" dirty="0">
                <a:solidFill>
                  <a:schemeClr val="dk1"/>
                </a:solidFill>
                <a:latin typeface="Helvetica Neue"/>
                <a:cs typeface="Helvetica Neue"/>
              </a:rPr>
              <a:t>   A. Chow-White. New York and London: Routledge, 1–18.</a:t>
            </a:r>
          </a:p>
        </p:txBody>
      </p:sp>
      <p:sp>
        <p:nvSpPr>
          <p:cNvPr id="26" name="Titel 1"/>
          <p:cNvSpPr txBox="1">
            <a:spLocks/>
          </p:cNvSpPr>
          <p:nvPr/>
        </p:nvSpPr>
        <p:spPr>
          <a:xfrm>
            <a:off x="-12439" y="3751879"/>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27" name="Textfeld 26"/>
          <p:cNvSpPr txBox="1"/>
          <p:nvPr/>
        </p:nvSpPr>
        <p:spPr>
          <a:xfrm>
            <a:off x="1311958" y="3757063"/>
            <a:ext cx="1999942" cy="246221"/>
          </a:xfrm>
          <a:prstGeom prst="rect">
            <a:avLst/>
          </a:prstGeom>
          <a:noFill/>
        </p:spPr>
        <p:txBody>
          <a:bodyPr wrap="none" rtlCol="0">
            <a:spAutoFit/>
          </a:bodyPr>
          <a:lstStyle/>
          <a:p>
            <a:r>
              <a:rPr lang="en-US" sz="1000" dirty="0" smtClean="0">
                <a:solidFill>
                  <a:srgbClr val="800000"/>
                </a:solidFill>
                <a:latin typeface="Helvetica"/>
                <a:cs typeface="Helvetica"/>
              </a:rPr>
              <a:t>Course Wrap-Up and Reflection</a:t>
            </a:r>
            <a:endParaRPr lang="en-US" sz="1000" dirty="0">
              <a:solidFill>
                <a:srgbClr val="800000"/>
              </a:solidFill>
              <a:latin typeface="Helvetica"/>
              <a:cs typeface="Helvetica"/>
            </a:endParaRPr>
          </a:p>
        </p:txBody>
      </p:sp>
      <p:sp>
        <p:nvSpPr>
          <p:cNvPr id="28" name="Textfeld 27"/>
          <p:cNvSpPr txBox="1"/>
          <p:nvPr/>
        </p:nvSpPr>
        <p:spPr>
          <a:xfrm>
            <a:off x="308357" y="3760432"/>
            <a:ext cx="688485" cy="246221"/>
          </a:xfrm>
          <a:prstGeom prst="rect">
            <a:avLst/>
          </a:prstGeom>
          <a:noFill/>
        </p:spPr>
        <p:txBody>
          <a:bodyPr wrap="none" rtlCol="0">
            <a:spAutoFit/>
          </a:bodyPr>
          <a:lstStyle/>
          <a:p>
            <a:r>
              <a:rPr lang="en-US" sz="1000" dirty="0" smtClean="0">
                <a:solidFill>
                  <a:schemeClr val="bg1"/>
                </a:solidFill>
                <a:latin typeface="Helvetica"/>
                <a:cs typeface="Helvetica"/>
              </a:rPr>
              <a:t>Week 14</a:t>
            </a:r>
            <a:endParaRPr lang="en-US" sz="1000" dirty="0">
              <a:solidFill>
                <a:schemeClr val="bg1"/>
              </a:solidFill>
              <a:latin typeface="Helvetica"/>
              <a:cs typeface="Helvetica"/>
            </a:endParaRPr>
          </a:p>
        </p:txBody>
      </p:sp>
      <p:sp>
        <p:nvSpPr>
          <p:cNvPr id="29" name="Textfeld 28"/>
          <p:cNvSpPr txBox="1"/>
          <p:nvPr/>
        </p:nvSpPr>
        <p:spPr>
          <a:xfrm>
            <a:off x="321796" y="4023167"/>
            <a:ext cx="6081523" cy="246221"/>
          </a:xfrm>
          <a:prstGeom prst="rect">
            <a:avLst/>
          </a:prstGeom>
          <a:noFill/>
        </p:spPr>
        <p:txBody>
          <a:bodyPr wrap="square" rtlCol="0">
            <a:spAutoFit/>
          </a:bodyPr>
          <a:lstStyle/>
          <a:p>
            <a:r>
              <a:rPr lang="x-none" sz="1000" dirty="0" smtClean="0">
                <a:latin typeface="Helvetica"/>
                <a:cs typeface="Helvetica"/>
              </a:rPr>
              <a:t>Final remarks and discussion.</a:t>
            </a:r>
            <a:endParaRPr lang="en-US" sz="1000" dirty="0">
              <a:solidFill>
                <a:schemeClr val="dk1"/>
              </a:solidFill>
              <a:latin typeface="Helvetica"/>
              <a:cs typeface="Helvetica"/>
            </a:endParaRPr>
          </a:p>
        </p:txBody>
      </p:sp>
      <p:sp>
        <p:nvSpPr>
          <p:cNvPr id="10" name="Titel 1"/>
          <p:cNvSpPr txBox="1">
            <a:spLocks/>
          </p:cNvSpPr>
          <p:nvPr/>
        </p:nvSpPr>
        <p:spPr>
          <a:xfrm>
            <a:off x="-12439" y="557597"/>
            <a:ext cx="1324397" cy="254562"/>
          </a:xfrm>
          <a:prstGeom prst="rect">
            <a:avLst/>
          </a:prstGeom>
          <a:solidFill>
            <a:srgbClr val="6B2212">
              <a:alpha val="80000"/>
            </a:srgbClr>
          </a:solidFill>
        </p:spPr>
        <p:txBody>
          <a:bodyPr vert="horz" lIns="54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00" dirty="0">
              <a:solidFill>
                <a:schemeClr val="bg1"/>
              </a:solidFill>
              <a:latin typeface="Helvetica"/>
              <a:cs typeface="Helvetica"/>
            </a:endParaRPr>
          </a:p>
        </p:txBody>
      </p:sp>
      <p:sp>
        <p:nvSpPr>
          <p:cNvPr id="11" name="Textfeld 10"/>
          <p:cNvSpPr txBox="1"/>
          <p:nvPr/>
        </p:nvSpPr>
        <p:spPr>
          <a:xfrm>
            <a:off x="1311958" y="562781"/>
            <a:ext cx="2223423" cy="246221"/>
          </a:xfrm>
          <a:prstGeom prst="rect">
            <a:avLst/>
          </a:prstGeom>
          <a:noFill/>
        </p:spPr>
        <p:txBody>
          <a:bodyPr wrap="none" rtlCol="0">
            <a:spAutoFit/>
          </a:bodyPr>
          <a:lstStyle/>
          <a:p>
            <a:r>
              <a:rPr lang="en-US" sz="1000" dirty="0" err="1" smtClean="0">
                <a:solidFill>
                  <a:srgbClr val="800000"/>
                </a:solidFill>
                <a:latin typeface="Helvetica"/>
                <a:cs typeface="Helvetica"/>
              </a:rPr>
              <a:t>Posthumanisms</a:t>
            </a:r>
            <a:r>
              <a:rPr lang="en-US" sz="1000" dirty="0" smtClean="0">
                <a:solidFill>
                  <a:srgbClr val="800000"/>
                </a:solidFill>
                <a:latin typeface="Helvetica"/>
                <a:cs typeface="Helvetica"/>
              </a:rPr>
              <a:t> and the Nonhuman</a:t>
            </a:r>
            <a:endParaRPr lang="en-US" sz="1000" dirty="0">
              <a:solidFill>
                <a:srgbClr val="800000"/>
              </a:solidFill>
              <a:latin typeface="Helvetica"/>
              <a:cs typeface="Helvetica"/>
            </a:endParaRPr>
          </a:p>
        </p:txBody>
      </p:sp>
      <p:sp>
        <p:nvSpPr>
          <p:cNvPr id="12" name="Textfeld 11"/>
          <p:cNvSpPr txBox="1"/>
          <p:nvPr/>
        </p:nvSpPr>
        <p:spPr>
          <a:xfrm>
            <a:off x="308357" y="566150"/>
            <a:ext cx="688485" cy="246221"/>
          </a:xfrm>
          <a:prstGeom prst="rect">
            <a:avLst/>
          </a:prstGeom>
          <a:noFill/>
        </p:spPr>
        <p:txBody>
          <a:bodyPr wrap="none" rtlCol="0">
            <a:spAutoFit/>
          </a:bodyPr>
          <a:lstStyle/>
          <a:p>
            <a:r>
              <a:rPr lang="en-US" sz="1000" dirty="0" smtClean="0">
                <a:solidFill>
                  <a:schemeClr val="bg1"/>
                </a:solidFill>
                <a:latin typeface="Helvetica"/>
                <a:cs typeface="Helvetica"/>
              </a:rPr>
              <a:t>Week 12</a:t>
            </a:r>
            <a:endParaRPr lang="en-US" sz="1000" dirty="0">
              <a:solidFill>
                <a:schemeClr val="bg1"/>
              </a:solidFill>
              <a:latin typeface="Helvetica"/>
              <a:cs typeface="Helvetica"/>
            </a:endParaRPr>
          </a:p>
        </p:txBody>
      </p:sp>
      <p:sp>
        <p:nvSpPr>
          <p:cNvPr id="13" name="Textfeld 12"/>
          <p:cNvSpPr txBox="1"/>
          <p:nvPr/>
        </p:nvSpPr>
        <p:spPr>
          <a:xfrm>
            <a:off x="321356" y="834815"/>
            <a:ext cx="6081523" cy="1192634"/>
          </a:xfrm>
          <a:prstGeom prst="rect">
            <a:avLst/>
          </a:prstGeom>
          <a:noFill/>
        </p:spPr>
        <p:txBody>
          <a:bodyPr wrap="square" rtlCol="0">
            <a:spAutoFit/>
          </a:bodyPr>
          <a:lstStyle/>
          <a:p>
            <a:r>
              <a:rPr lang="de-DE" sz="1000" dirty="0" smtClean="0">
                <a:latin typeface="Helvetica"/>
                <a:cs typeface="Helvetica"/>
              </a:rPr>
              <a:t>Readings:</a:t>
            </a:r>
          </a:p>
          <a:p>
            <a:endParaRPr lang="de-DE" sz="600" dirty="0">
              <a:latin typeface="Helvetica"/>
              <a:cs typeface="Helvetica"/>
            </a:endParaRPr>
          </a:p>
          <a:p>
            <a:pPr algn="just"/>
            <a:r>
              <a:rPr lang="en-US" sz="1000" dirty="0">
                <a:solidFill>
                  <a:srgbClr val="000000"/>
                </a:solidFill>
                <a:latin typeface="Helvetica Neue"/>
                <a:cs typeface="Helvetica Neue"/>
              </a:rPr>
              <a:t>Åsberg, Cecilia, </a:t>
            </a:r>
            <a:r>
              <a:rPr lang="en-US" sz="1000" dirty="0" err="1">
                <a:solidFill>
                  <a:srgbClr val="000000"/>
                </a:solidFill>
                <a:latin typeface="Helvetica Neue"/>
                <a:cs typeface="Helvetica Neue"/>
              </a:rPr>
              <a:t>Redi</a:t>
            </a:r>
            <a:r>
              <a:rPr lang="en-US" sz="1000" dirty="0">
                <a:solidFill>
                  <a:srgbClr val="000000"/>
                </a:solidFill>
                <a:latin typeface="Helvetica Neue"/>
                <a:cs typeface="Helvetica Neue"/>
              </a:rPr>
              <a:t> </a:t>
            </a:r>
            <a:r>
              <a:rPr lang="en-US" sz="1000" dirty="0" err="1">
                <a:solidFill>
                  <a:srgbClr val="000000"/>
                </a:solidFill>
                <a:latin typeface="Helvetica Neue"/>
                <a:cs typeface="Helvetica Neue"/>
              </a:rPr>
              <a:t>Koobak</a:t>
            </a:r>
            <a:r>
              <a:rPr lang="en-US" sz="1000" dirty="0">
                <a:solidFill>
                  <a:srgbClr val="000000"/>
                </a:solidFill>
                <a:latin typeface="Helvetica Neue"/>
                <a:cs typeface="Helvetica Neue"/>
              </a:rPr>
              <a:t>, and Ericka Johnson. 2011. “Beyond the </a:t>
            </a:r>
            <a:r>
              <a:rPr lang="en-US" sz="1000" dirty="0" smtClean="0">
                <a:solidFill>
                  <a:srgbClr val="000000"/>
                </a:solidFill>
                <a:latin typeface="Helvetica Neue"/>
                <a:cs typeface="Helvetica Neue"/>
              </a:rPr>
              <a:t>Humanist Imagination</a:t>
            </a:r>
            <a:r>
              <a:rPr lang="en-US" sz="1000" dirty="0">
                <a:solidFill>
                  <a:srgbClr val="000000"/>
                </a:solidFill>
                <a:latin typeface="Helvetica Neue"/>
                <a:cs typeface="Helvetica Neue"/>
              </a:rPr>
              <a:t>.” </a:t>
            </a:r>
            <a:r>
              <a:rPr lang="en-US" sz="1000" i="1" dirty="0">
                <a:solidFill>
                  <a:srgbClr val="000000"/>
                </a:solidFill>
                <a:latin typeface="Helvetica Neue"/>
                <a:cs typeface="Helvetica Neue"/>
              </a:rPr>
              <a:t>NORA – </a:t>
            </a:r>
            <a:endParaRPr lang="en-US" sz="1000" i="1" dirty="0" smtClean="0">
              <a:solidFill>
                <a:srgbClr val="000000"/>
              </a:solidFill>
              <a:latin typeface="Helvetica Neue"/>
              <a:cs typeface="Helvetica Neue"/>
            </a:endParaRPr>
          </a:p>
          <a:p>
            <a:pPr algn="just"/>
            <a:r>
              <a:rPr lang="en-US" sz="1000" i="1" dirty="0">
                <a:solidFill>
                  <a:srgbClr val="000000"/>
                </a:solidFill>
                <a:latin typeface="Helvetica Neue"/>
                <a:cs typeface="Helvetica Neue"/>
              </a:rPr>
              <a:t> </a:t>
            </a:r>
            <a:r>
              <a:rPr lang="en-US" sz="1000" i="1" dirty="0" smtClean="0">
                <a:solidFill>
                  <a:srgbClr val="000000"/>
                </a:solidFill>
                <a:latin typeface="Helvetica Neue"/>
                <a:cs typeface="Helvetica Neue"/>
              </a:rPr>
              <a:t>  Nordic </a:t>
            </a:r>
            <a:r>
              <a:rPr lang="en-US" sz="1000" i="1" dirty="0">
                <a:solidFill>
                  <a:srgbClr val="000000"/>
                </a:solidFill>
                <a:latin typeface="Helvetica Neue"/>
                <a:cs typeface="Helvetica Neue"/>
              </a:rPr>
              <a:t>Journal of Feminist and Gender Research, 19 (4)</a:t>
            </a:r>
            <a:r>
              <a:rPr lang="en-US" sz="1000" i="1" dirty="0" smtClean="0">
                <a:solidFill>
                  <a:srgbClr val="000000"/>
                </a:solidFill>
                <a:latin typeface="Helvetica Neue"/>
                <a:cs typeface="Helvetica Neue"/>
              </a:rPr>
              <a:t>:  </a:t>
            </a:r>
            <a:r>
              <a:rPr lang="en-US" sz="1000" dirty="0">
                <a:solidFill>
                  <a:srgbClr val="000000"/>
                </a:solidFill>
                <a:latin typeface="Helvetica Neue"/>
                <a:cs typeface="Helvetica Neue"/>
              </a:rPr>
              <a:t>218–230.</a:t>
            </a:r>
          </a:p>
          <a:p>
            <a:pPr algn="just"/>
            <a:endParaRPr lang="en-US" sz="200" dirty="0">
              <a:solidFill>
                <a:srgbClr val="000000"/>
              </a:solidFill>
              <a:latin typeface="Helvetica Neue"/>
              <a:cs typeface="Helvetica Neue"/>
            </a:endParaRPr>
          </a:p>
          <a:p>
            <a:pPr algn="just"/>
            <a:r>
              <a:rPr lang="en-US" sz="1000" dirty="0">
                <a:solidFill>
                  <a:srgbClr val="000000"/>
                </a:solidFill>
                <a:latin typeface="Helvetica Neue"/>
                <a:cs typeface="Helvetica Neue"/>
              </a:rPr>
              <a:t>Braidotti, </a:t>
            </a:r>
            <a:r>
              <a:rPr lang="en-US" sz="1000" dirty="0" err="1">
                <a:solidFill>
                  <a:srgbClr val="000000"/>
                </a:solidFill>
                <a:latin typeface="Helvetica Neue"/>
                <a:cs typeface="Helvetica Neue"/>
              </a:rPr>
              <a:t>Rosi</a:t>
            </a:r>
            <a:r>
              <a:rPr lang="en-US" sz="1000" dirty="0">
                <a:solidFill>
                  <a:srgbClr val="000000"/>
                </a:solidFill>
                <a:latin typeface="Helvetica Neue"/>
                <a:cs typeface="Helvetica Neue"/>
              </a:rPr>
              <a:t>. 2013. </a:t>
            </a:r>
            <a:r>
              <a:rPr lang="en-US" sz="1000" i="1" dirty="0">
                <a:solidFill>
                  <a:srgbClr val="000000"/>
                </a:solidFill>
                <a:latin typeface="Helvetica Neue"/>
                <a:cs typeface="Helvetica Neue"/>
              </a:rPr>
              <a:t>The Posthuman</a:t>
            </a:r>
            <a:r>
              <a:rPr lang="en-US" sz="1000" dirty="0">
                <a:solidFill>
                  <a:srgbClr val="000000"/>
                </a:solidFill>
                <a:latin typeface="Helvetica Neue"/>
                <a:cs typeface="Helvetica Neue"/>
              </a:rPr>
              <a:t>. Cambridge and </a:t>
            </a:r>
            <a:r>
              <a:rPr lang="en-US" sz="1050" dirty="0">
                <a:solidFill>
                  <a:srgbClr val="000000"/>
                </a:solidFill>
                <a:latin typeface="Helvetica Neue"/>
                <a:cs typeface="Helvetica Neue"/>
              </a:rPr>
              <a:t>Malden</a:t>
            </a:r>
            <a:r>
              <a:rPr lang="en-US" sz="1000" dirty="0">
                <a:solidFill>
                  <a:srgbClr val="000000"/>
                </a:solidFill>
                <a:latin typeface="Helvetica Neue"/>
                <a:cs typeface="Helvetica Neue"/>
              </a:rPr>
              <a:t>: Polity. Chapter: </a:t>
            </a:r>
            <a:r>
              <a:rPr lang="en-US" sz="1000" dirty="0" smtClean="0">
                <a:solidFill>
                  <a:srgbClr val="000000"/>
                </a:solidFill>
                <a:latin typeface="Helvetica Neue"/>
                <a:cs typeface="Helvetica Neue"/>
              </a:rPr>
              <a:t>“</a:t>
            </a:r>
            <a:r>
              <a:rPr lang="en-US" sz="1000" dirty="0">
                <a:solidFill>
                  <a:srgbClr val="000000"/>
                </a:solidFill>
                <a:latin typeface="Helvetica Neue"/>
                <a:cs typeface="Helvetica Neue"/>
              </a:rPr>
              <a:t>Introduction”, 1–12. </a:t>
            </a:r>
          </a:p>
          <a:p>
            <a:pPr algn="just"/>
            <a:endParaRPr lang="en-US" sz="300" dirty="0">
              <a:solidFill>
                <a:srgbClr val="000000"/>
              </a:solidFill>
              <a:latin typeface="Helvetica Neue"/>
              <a:cs typeface="Helvetica Neue"/>
            </a:endParaRPr>
          </a:p>
          <a:p>
            <a:pPr algn="just"/>
            <a:r>
              <a:rPr lang="en-US" sz="1000" dirty="0">
                <a:solidFill>
                  <a:srgbClr val="000000"/>
                </a:solidFill>
                <a:latin typeface="Helvetica Neue"/>
                <a:cs typeface="Helvetica Neue"/>
              </a:rPr>
              <a:t>Haraway, Donna. 2008. </a:t>
            </a:r>
            <a:r>
              <a:rPr lang="en-US" sz="1000" i="1" dirty="0">
                <a:solidFill>
                  <a:srgbClr val="000000"/>
                </a:solidFill>
                <a:latin typeface="Helvetica Neue"/>
                <a:cs typeface="Helvetica Neue"/>
              </a:rPr>
              <a:t>When Species Meet</a:t>
            </a:r>
            <a:r>
              <a:rPr lang="en-US" sz="1000" dirty="0">
                <a:solidFill>
                  <a:srgbClr val="000000"/>
                </a:solidFill>
                <a:latin typeface="Helvetica Neue"/>
                <a:cs typeface="Helvetica Neue"/>
              </a:rPr>
              <a:t>. Minneapolis and London: University </a:t>
            </a:r>
            <a:r>
              <a:rPr lang="en-US" sz="1000" dirty="0" smtClean="0">
                <a:solidFill>
                  <a:srgbClr val="000000"/>
                </a:solidFill>
                <a:latin typeface="Helvetica Neue"/>
                <a:cs typeface="Helvetica Neue"/>
              </a:rPr>
              <a:t>of </a:t>
            </a:r>
            <a:r>
              <a:rPr lang="en-US" sz="1000" dirty="0">
                <a:solidFill>
                  <a:srgbClr val="000000"/>
                </a:solidFill>
                <a:latin typeface="Helvetica Neue"/>
                <a:cs typeface="Helvetica Neue"/>
              </a:rPr>
              <a:t>Minnesota Press. </a:t>
            </a:r>
            <a:endParaRPr lang="en-US" sz="1000" dirty="0" smtClean="0">
              <a:solidFill>
                <a:srgbClr val="000000"/>
              </a:solidFill>
              <a:latin typeface="Helvetica Neue"/>
              <a:cs typeface="Helvetica Neue"/>
            </a:endParaRPr>
          </a:p>
          <a:p>
            <a:pPr algn="just"/>
            <a:r>
              <a:rPr lang="en-US" sz="1000" dirty="0">
                <a:solidFill>
                  <a:srgbClr val="000000"/>
                </a:solidFill>
                <a:latin typeface="Helvetica Neue"/>
                <a:cs typeface="Helvetica Neue"/>
              </a:rPr>
              <a:t> </a:t>
            </a:r>
            <a:r>
              <a:rPr lang="en-US" sz="1000" dirty="0" smtClean="0">
                <a:solidFill>
                  <a:srgbClr val="000000"/>
                </a:solidFill>
                <a:latin typeface="Helvetica Neue"/>
                <a:cs typeface="Helvetica Neue"/>
              </a:rPr>
              <a:t>  Chapter</a:t>
            </a:r>
            <a:r>
              <a:rPr lang="en-US" sz="1000" dirty="0">
                <a:solidFill>
                  <a:srgbClr val="000000"/>
                </a:solidFill>
                <a:latin typeface="Helvetica Neue"/>
                <a:cs typeface="Helvetica Neue"/>
              </a:rPr>
              <a:t>: “</a:t>
            </a:r>
            <a:r>
              <a:rPr lang="en-US" sz="1000" dirty="0" err="1">
                <a:solidFill>
                  <a:srgbClr val="000000"/>
                </a:solidFill>
                <a:latin typeface="Helvetica Neue"/>
                <a:cs typeface="Helvetica Neue"/>
              </a:rPr>
              <a:t>Crittercam</a:t>
            </a:r>
            <a:r>
              <a:rPr lang="en-US" sz="1000" dirty="0">
                <a:solidFill>
                  <a:srgbClr val="000000"/>
                </a:solidFill>
                <a:latin typeface="Helvetica Neue"/>
                <a:cs typeface="Helvetica Neue"/>
              </a:rPr>
              <a:t>: Compounding Eyes in </a:t>
            </a:r>
            <a:r>
              <a:rPr lang="en-US" sz="1000" dirty="0" err="1" smtClean="0">
                <a:solidFill>
                  <a:srgbClr val="000000"/>
                </a:solidFill>
                <a:latin typeface="Helvetica Neue"/>
                <a:cs typeface="Helvetica Neue"/>
              </a:rPr>
              <a:t>Naturecultures</a:t>
            </a:r>
            <a:r>
              <a:rPr lang="en-US" sz="1000" dirty="0">
                <a:solidFill>
                  <a:srgbClr val="000000"/>
                </a:solidFill>
                <a:latin typeface="Helvetica Neue"/>
                <a:cs typeface="Helvetica Neue"/>
              </a:rPr>
              <a:t>”, 249–263. </a:t>
            </a:r>
          </a:p>
        </p:txBody>
      </p:sp>
    </p:spTree>
    <p:extLst>
      <p:ext uri="{BB962C8B-B14F-4D97-AF65-F5344CB8AC3E}">
        <p14:creationId xmlns:p14="http://schemas.microsoft.com/office/powerpoint/2010/main" val="2919784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2050</Words>
  <Application>Microsoft Macintosh PowerPoint</Application>
  <PresentationFormat>Letter (8,5x11 Zoll)</PresentationFormat>
  <Paragraphs>162</Paragraphs>
  <Slides>5</Slides>
  <Notes>0</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Office-Design</vt:lpstr>
      <vt:lpstr>“In the Belly of the Monster”:  Feminist Perspectives on Science and Technology</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JB</dc:creator>
  <cp:lastModifiedBy>JB</cp:lastModifiedBy>
  <cp:revision>90</cp:revision>
  <dcterms:created xsi:type="dcterms:W3CDTF">2016-10-01T11:51:05Z</dcterms:created>
  <dcterms:modified xsi:type="dcterms:W3CDTF">2017-01-22T16:37:51Z</dcterms:modified>
</cp:coreProperties>
</file>